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7"/>
  </p:notesMasterIdLst>
  <p:sldIdLst>
    <p:sldId id="256" r:id="rId2"/>
    <p:sldId id="257" r:id="rId3"/>
    <p:sldId id="298" r:id="rId4"/>
    <p:sldId id="297" r:id="rId5"/>
    <p:sldId id="266" r:id="rId6"/>
    <p:sldId id="258" r:id="rId7"/>
    <p:sldId id="274" r:id="rId8"/>
    <p:sldId id="275" r:id="rId9"/>
    <p:sldId id="259" r:id="rId10"/>
    <p:sldId id="277" r:id="rId11"/>
    <p:sldId id="281" r:id="rId12"/>
    <p:sldId id="278" r:id="rId13"/>
    <p:sldId id="283" r:id="rId14"/>
    <p:sldId id="260" r:id="rId15"/>
    <p:sldId id="292" r:id="rId16"/>
    <p:sldId id="293" r:id="rId17"/>
    <p:sldId id="282" r:id="rId18"/>
    <p:sldId id="273" r:id="rId19"/>
    <p:sldId id="300" r:id="rId20"/>
    <p:sldId id="262" r:id="rId21"/>
    <p:sldId id="308" r:id="rId22"/>
    <p:sldId id="307" r:id="rId23"/>
    <p:sldId id="309" r:id="rId24"/>
    <p:sldId id="261" r:id="rId25"/>
    <p:sldId id="265" r:id="rId26"/>
    <p:sldId id="279" r:id="rId27"/>
    <p:sldId id="268" r:id="rId28"/>
    <p:sldId id="310" r:id="rId29"/>
    <p:sldId id="289" r:id="rId30"/>
    <p:sldId id="272" r:id="rId31"/>
    <p:sldId id="303" r:id="rId32"/>
    <p:sldId id="305" r:id="rId33"/>
    <p:sldId id="285" r:id="rId34"/>
    <p:sldId id="306" r:id="rId35"/>
    <p:sldId id="30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57" autoAdjust="0"/>
  </p:normalViewPr>
  <p:slideViewPr>
    <p:cSldViewPr snapToGrid="0">
      <p:cViewPr varScale="1">
        <p:scale>
          <a:sx n="59" d="100"/>
          <a:sy n="59" d="100"/>
        </p:scale>
        <p:origin x="11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tina%20Finetti\Desktop\PEDIATRIA%20II\PReS%202016\CRMO%20Eurofever\Grafici%20CRMO%20Eurofev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tina%20Finetti\Desktop\PEDIATRIA%20II\PReS%202016\CRMO%20Eurofever\Grafici%20CRMO%20Eurofev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it-IT" sz="1600" dirty="0">
                <a:latin typeface="Garamond" panose="02020404030301010803" pitchFamily="18" charset="0"/>
              </a:rPr>
              <a:t>Musculoskeletal manifestations</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Garamond" panose="02020404030301010803" pitchFamily="18"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Symptoms!$A$2:$A$6</c:f>
              <c:strCache>
                <c:ptCount val="5"/>
                <c:pt idx="0">
                  <c:v>Bone pain</c:v>
                </c:pt>
                <c:pt idx="1">
                  <c:v>Arthralgia</c:v>
                </c:pt>
                <c:pt idx="2">
                  <c:v>Monoarthritis</c:v>
                </c:pt>
                <c:pt idx="3">
                  <c:v>Myalgia</c:v>
                </c:pt>
                <c:pt idx="4">
                  <c:v>Oligaoarthritis</c:v>
                </c:pt>
              </c:strCache>
            </c:strRef>
          </c:cat>
          <c:val>
            <c:numRef>
              <c:f>Symptoms!$B$2:$B$6</c:f>
              <c:numCache>
                <c:formatCode>General</c:formatCode>
                <c:ptCount val="5"/>
                <c:pt idx="0">
                  <c:v>431</c:v>
                </c:pt>
                <c:pt idx="1">
                  <c:v>301</c:v>
                </c:pt>
                <c:pt idx="2">
                  <c:v>72</c:v>
                </c:pt>
                <c:pt idx="3">
                  <c:v>58</c:v>
                </c:pt>
                <c:pt idx="4">
                  <c:v>54</c:v>
                </c:pt>
              </c:numCache>
            </c:numRef>
          </c:val>
          <c:extLst>
            <c:ext xmlns:c16="http://schemas.microsoft.com/office/drawing/2014/chart" uri="{C3380CC4-5D6E-409C-BE32-E72D297353CC}">
              <c16:uniqueId val="{00000000-D9D4-48D7-BFEA-011EADF9FF66}"/>
            </c:ext>
          </c:extLst>
        </c:ser>
        <c:dLbls>
          <c:showLegendKey val="0"/>
          <c:showVal val="0"/>
          <c:showCatName val="0"/>
          <c:showSerName val="0"/>
          <c:showPercent val="0"/>
          <c:showBubbleSize val="0"/>
        </c:dLbls>
        <c:gapWidth val="219"/>
        <c:overlap val="-27"/>
        <c:axId val="-1974256592"/>
        <c:axId val="-1974264752"/>
      </c:barChart>
      <c:catAx>
        <c:axId val="-197425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it-IT"/>
          </a:p>
        </c:txPr>
        <c:crossAx val="-1974264752"/>
        <c:crosses val="autoZero"/>
        <c:auto val="1"/>
        <c:lblAlgn val="ctr"/>
        <c:lblOffset val="100"/>
        <c:noMultiLvlLbl val="0"/>
      </c:catAx>
      <c:valAx>
        <c:axId val="-197426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it-IT"/>
          </a:p>
        </c:txPr>
        <c:crossAx val="-1974256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Garamond" panose="02020404030301010803" pitchFamily="18" charset="0"/>
                <a:ea typeface="+mn-ea"/>
                <a:cs typeface="+mn-cs"/>
              </a:defRPr>
            </a:pPr>
            <a:r>
              <a:rPr lang="it-IT" sz="1600" dirty="0">
                <a:latin typeface="Garamond" panose="02020404030301010803" pitchFamily="18" charset="0"/>
              </a:rPr>
              <a:t>Mucocutaneous manifestations</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Garamond" panose="02020404030301010803" pitchFamily="18" charset="0"/>
              <a:ea typeface="+mn-ea"/>
              <a:cs typeface="+mn-cs"/>
            </a:defRPr>
          </a:pPr>
          <a:endParaRPr lang="it-IT"/>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Garamond" panose="02020404030301010803" pitchFamily="18"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Symptoms!$A$19:$A$23</c:f>
              <c:strCache>
                <c:ptCount val="5"/>
                <c:pt idx="0">
                  <c:v>Acne</c:v>
                </c:pt>
                <c:pt idx="1">
                  <c:v>Palmo-plantar pustolosis</c:v>
                </c:pt>
                <c:pt idx="2">
                  <c:v>Psoriasis</c:v>
                </c:pt>
                <c:pt idx="3">
                  <c:v>Papulo-pustular lesions</c:v>
                </c:pt>
                <c:pt idx="4">
                  <c:v>Urticarial rash</c:v>
                </c:pt>
              </c:strCache>
            </c:strRef>
          </c:cat>
          <c:val>
            <c:numRef>
              <c:f>Symptoms!$B$19:$B$23</c:f>
              <c:numCache>
                <c:formatCode>General</c:formatCode>
                <c:ptCount val="5"/>
                <c:pt idx="0">
                  <c:v>25</c:v>
                </c:pt>
                <c:pt idx="1">
                  <c:v>24</c:v>
                </c:pt>
                <c:pt idx="2">
                  <c:v>21</c:v>
                </c:pt>
                <c:pt idx="3">
                  <c:v>16</c:v>
                </c:pt>
                <c:pt idx="4">
                  <c:v>9</c:v>
                </c:pt>
              </c:numCache>
            </c:numRef>
          </c:val>
          <c:extLst>
            <c:ext xmlns:c16="http://schemas.microsoft.com/office/drawing/2014/chart" uri="{C3380CC4-5D6E-409C-BE32-E72D297353CC}">
              <c16:uniqueId val="{00000000-6530-473A-9CBF-C2D9AB0A39EA}"/>
            </c:ext>
          </c:extLst>
        </c:ser>
        <c:dLbls>
          <c:showLegendKey val="0"/>
          <c:showVal val="0"/>
          <c:showCatName val="0"/>
          <c:showSerName val="0"/>
          <c:showPercent val="0"/>
          <c:showBubbleSize val="0"/>
        </c:dLbls>
        <c:gapWidth val="219"/>
        <c:overlap val="-27"/>
        <c:axId val="-57652160"/>
        <c:axId val="-57667392"/>
      </c:barChart>
      <c:catAx>
        <c:axId val="-5765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it-IT"/>
          </a:p>
        </c:txPr>
        <c:crossAx val="-57667392"/>
        <c:crosses val="autoZero"/>
        <c:auto val="1"/>
        <c:lblAlgn val="ctr"/>
        <c:lblOffset val="100"/>
        <c:noMultiLvlLbl val="0"/>
      </c:catAx>
      <c:valAx>
        <c:axId val="-57667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it-IT"/>
          </a:p>
        </c:txPr>
        <c:crossAx val="-57652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Garamond" panose="02020404030301010803" pitchFamily="18" charset="0"/>
                <a:ea typeface="+mn-ea"/>
                <a:cs typeface="+mn-cs"/>
              </a:defRPr>
            </a:pPr>
            <a:r>
              <a:rPr lang="en-US" dirty="0"/>
              <a:t>MRI lesions </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Garamond" panose="02020404030301010803" pitchFamily="18" charset="0"/>
              <a:ea typeface="+mn-ea"/>
              <a:cs typeface="+mn-cs"/>
            </a:defRPr>
          </a:pPr>
          <a:endParaRPr lang="it-IT"/>
        </a:p>
      </c:txPr>
    </c:title>
    <c:autoTitleDeleted val="0"/>
    <c:plotArea>
      <c:layout/>
      <c:barChart>
        <c:barDir val="col"/>
        <c:grouping val="clustered"/>
        <c:varyColors val="0"/>
        <c:ser>
          <c:idx val="0"/>
          <c:order val="0"/>
          <c:tx>
            <c:strRef>
              <c:f>'MR lesions'!$B$1</c:f>
              <c:strCache>
                <c:ptCount val="1"/>
                <c:pt idx="0">
                  <c:v>MR lesions (n of patients)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Garamond" panose="02020404030301010803" pitchFamily="18"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'MR lesions'!$A$2:$A$11</c:f>
              <c:strCache>
                <c:ptCount val="10"/>
                <c:pt idx="0">
                  <c:v>Methaphysis</c:v>
                </c:pt>
                <c:pt idx="1">
                  <c:v>Epiphysis</c:v>
                </c:pt>
                <c:pt idx="2">
                  <c:v>Diaphysis</c:v>
                </c:pt>
                <c:pt idx="3">
                  <c:v>Palvis</c:v>
                </c:pt>
                <c:pt idx="4">
                  <c:v>Vertebra</c:v>
                </c:pt>
                <c:pt idx="5">
                  <c:v>Clavicle</c:v>
                </c:pt>
                <c:pt idx="6">
                  <c:v>Tarsus</c:v>
                </c:pt>
                <c:pt idx="7">
                  <c:v>Thorax</c:v>
                </c:pt>
                <c:pt idx="8">
                  <c:v>Cranium</c:v>
                </c:pt>
                <c:pt idx="9">
                  <c:v>Carpus</c:v>
                </c:pt>
              </c:strCache>
            </c:strRef>
          </c:cat>
          <c:val>
            <c:numRef>
              <c:f>'MR lesions'!$B$2:$B$11</c:f>
              <c:numCache>
                <c:formatCode>General</c:formatCode>
                <c:ptCount val="10"/>
                <c:pt idx="0">
                  <c:v>174</c:v>
                </c:pt>
                <c:pt idx="1">
                  <c:v>105</c:v>
                </c:pt>
                <c:pt idx="2">
                  <c:v>72</c:v>
                </c:pt>
                <c:pt idx="3">
                  <c:v>116</c:v>
                </c:pt>
                <c:pt idx="4">
                  <c:v>105</c:v>
                </c:pt>
                <c:pt idx="5">
                  <c:v>89</c:v>
                </c:pt>
                <c:pt idx="6">
                  <c:v>72</c:v>
                </c:pt>
                <c:pt idx="7">
                  <c:v>45</c:v>
                </c:pt>
                <c:pt idx="8">
                  <c:v>13</c:v>
                </c:pt>
                <c:pt idx="9">
                  <c:v>12</c:v>
                </c:pt>
              </c:numCache>
            </c:numRef>
          </c:val>
          <c:extLst>
            <c:ext xmlns:c16="http://schemas.microsoft.com/office/drawing/2014/chart" uri="{C3380CC4-5D6E-409C-BE32-E72D297353CC}">
              <c16:uniqueId val="{00000000-5C51-4095-8C20-09FFDB4A5806}"/>
            </c:ext>
          </c:extLst>
        </c:ser>
        <c:dLbls>
          <c:showLegendKey val="0"/>
          <c:showVal val="0"/>
          <c:showCatName val="0"/>
          <c:showSerName val="0"/>
          <c:showPercent val="0"/>
          <c:showBubbleSize val="0"/>
        </c:dLbls>
        <c:gapWidth val="219"/>
        <c:overlap val="-27"/>
        <c:axId val="-1918514048"/>
        <c:axId val="-1918508608"/>
      </c:barChart>
      <c:catAx>
        <c:axId val="-191851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it-IT"/>
          </a:p>
        </c:txPr>
        <c:crossAx val="-1918508608"/>
        <c:crosses val="autoZero"/>
        <c:auto val="1"/>
        <c:lblAlgn val="ctr"/>
        <c:lblOffset val="100"/>
        <c:noMultiLvlLbl val="0"/>
      </c:catAx>
      <c:valAx>
        <c:axId val="-191850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it-IT"/>
          </a:p>
        </c:txPr>
        <c:crossAx val="-1918514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Treatment!$B$1</c:f>
              <c:strCache>
                <c:ptCount val="1"/>
                <c:pt idx="0">
                  <c:v>Number of treated patients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Treatment!$A$2:$A$9</c:f>
              <c:strCache>
                <c:ptCount val="8"/>
                <c:pt idx="0">
                  <c:v>NSAIDs</c:v>
                </c:pt>
                <c:pt idx="1">
                  <c:v>Steroids</c:v>
                </c:pt>
                <c:pt idx="2">
                  <c:v>Biphosphonates</c:v>
                </c:pt>
                <c:pt idx="3">
                  <c:v>Methotrexate</c:v>
                </c:pt>
                <c:pt idx="4">
                  <c:v>Sulfasalazine</c:v>
                </c:pt>
                <c:pt idx="5">
                  <c:v>Etanercept</c:v>
                </c:pt>
                <c:pt idx="6">
                  <c:v>Infliximab</c:v>
                </c:pt>
                <c:pt idx="7">
                  <c:v>Anakinra</c:v>
                </c:pt>
              </c:strCache>
            </c:strRef>
          </c:cat>
          <c:val>
            <c:numRef>
              <c:f>Treatment!$B$2:$B$9</c:f>
              <c:numCache>
                <c:formatCode>General</c:formatCode>
                <c:ptCount val="8"/>
                <c:pt idx="0">
                  <c:v>361</c:v>
                </c:pt>
                <c:pt idx="1">
                  <c:v>111</c:v>
                </c:pt>
                <c:pt idx="2">
                  <c:v>63</c:v>
                </c:pt>
                <c:pt idx="3">
                  <c:v>57</c:v>
                </c:pt>
                <c:pt idx="4">
                  <c:v>42</c:v>
                </c:pt>
                <c:pt idx="5">
                  <c:v>17</c:v>
                </c:pt>
                <c:pt idx="6">
                  <c:v>8</c:v>
                </c:pt>
                <c:pt idx="7">
                  <c:v>4</c:v>
                </c:pt>
              </c:numCache>
            </c:numRef>
          </c:val>
          <c:extLst>
            <c:ext xmlns:c16="http://schemas.microsoft.com/office/drawing/2014/chart" uri="{C3380CC4-5D6E-409C-BE32-E72D297353CC}">
              <c16:uniqueId val="{00000000-07E0-4854-A43E-215FB17E7D1E}"/>
            </c:ext>
          </c:extLst>
        </c:ser>
        <c:ser>
          <c:idx val="1"/>
          <c:order val="1"/>
          <c:tx>
            <c:strRef>
              <c:f>Treatment!$C$1</c:f>
              <c:strCache>
                <c:ptCount val="1"/>
                <c:pt idx="0">
                  <c:v>Complete response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Treatment!$A$2:$A$9</c:f>
              <c:strCache>
                <c:ptCount val="8"/>
                <c:pt idx="0">
                  <c:v>NSAIDs</c:v>
                </c:pt>
                <c:pt idx="1">
                  <c:v>Steroids</c:v>
                </c:pt>
                <c:pt idx="2">
                  <c:v>Biphosphonates</c:v>
                </c:pt>
                <c:pt idx="3">
                  <c:v>Methotrexate</c:v>
                </c:pt>
                <c:pt idx="4">
                  <c:v>Sulfasalazine</c:v>
                </c:pt>
                <c:pt idx="5">
                  <c:v>Etanercept</c:v>
                </c:pt>
                <c:pt idx="6">
                  <c:v>Infliximab</c:v>
                </c:pt>
                <c:pt idx="7">
                  <c:v>Anakinra</c:v>
                </c:pt>
              </c:strCache>
            </c:strRef>
          </c:cat>
          <c:val>
            <c:numRef>
              <c:f>Treatment!$C$2:$C$9</c:f>
              <c:numCache>
                <c:formatCode>General</c:formatCode>
                <c:ptCount val="8"/>
                <c:pt idx="0">
                  <c:v>142</c:v>
                </c:pt>
                <c:pt idx="1">
                  <c:v>42</c:v>
                </c:pt>
                <c:pt idx="2">
                  <c:v>31</c:v>
                </c:pt>
                <c:pt idx="3">
                  <c:v>13</c:v>
                </c:pt>
                <c:pt idx="4">
                  <c:v>18</c:v>
                </c:pt>
                <c:pt idx="5">
                  <c:v>7</c:v>
                </c:pt>
                <c:pt idx="6">
                  <c:v>3</c:v>
                </c:pt>
                <c:pt idx="7">
                  <c:v>2</c:v>
                </c:pt>
              </c:numCache>
            </c:numRef>
          </c:val>
          <c:extLst>
            <c:ext xmlns:c16="http://schemas.microsoft.com/office/drawing/2014/chart" uri="{C3380CC4-5D6E-409C-BE32-E72D297353CC}">
              <c16:uniqueId val="{00000001-07E0-4854-A43E-215FB17E7D1E}"/>
            </c:ext>
          </c:extLst>
        </c:ser>
        <c:ser>
          <c:idx val="2"/>
          <c:order val="2"/>
          <c:tx>
            <c:strRef>
              <c:f>Treatment!$D$1</c:f>
              <c:strCache>
                <c:ptCount val="1"/>
                <c:pt idx="0">
                  <c:v>Partial response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Treatment!$A$2:$A$9</c:f>
              <c:strCache>
                <c:ptCount val="8"/>
                <c:pt idx="0">
                  <c:v>NSAIDs</c:v>
                </c:pt>
                <c:pt idx="1">
                  <c:v>Steroids</c:v>
                </c:pt>
                <c:pt idx="2">
                  <c:v>Biphosphonates</c:v>
                </c:pt>
                <c:pt idx="3">
                  <c:v>Methotrexate</c:v>
                </c:pt>
                <c:pt idx="4">
                  <c:v>Sulfasalazine</c:v>
                </c:pt>
                <c:pt idx="5">
                  <c:v>Etanercept</c:v>
                </c:pt>
                <c:pt idx="6">
                  <c:v>Infliximab</c:v>
                </c:pt>
                <c:pt idx="7">
                  <c:v>Anakinra</c:v>
                </c:pt>
              </c:strCache>
            </c:strRef>
          </c:cat>
          <c:val>
            <c:numRef>
              <c:f>Treatment!$D$2:$D$9</c:f>
              <c:numCache>
                <c:formatCode>General</c:formatCode>
                <c:ptCount val="8"/>
                <c:pt idx="0">
                  <c:v>186</c:v>
                </c:pt>
                <c:pt idx="1">
                  <c:v>60</c:v>
                </c:pt>
                <c:pt idx="2">
                  <c:v>30</c:v>
                </c:pt>
                <c:pt idx="3">
                  <c:v>29</c:v>
                </c:pt>
                <c:pt idx="4">
                  <c:v>22</c:v>
                </c:pt>
                <c:pt idx="5">
                  <c:v>5</c:v>
                </c:pt>
                <c:pt idx="6">
                  <c:v>3</c:v>
                </c:pt>
                <c:pt idx="7">
                  <c:v>1</c:v>
                </c:pt>
              </c:numCache>
            </c:numRef>
          </c:val>
          <c:extLst>
            <c:ext xmlns:c16="http://schemas.microsoft.com/office/drawing/2014/chart" uri="{C3380CC4-5D6E-409C-BE32-E72D297353CC}">
              <c16:uniqueId val="{00000002-07E0-4854-A43E-215FB17E7D1E}"/>
            </c:ext>
          </c:extLst>
        </c:ser>
        <c:ser>
          <c:idx val="3"/>
          <c:order val="3"/>
          <c:tx>
            <c:strRef>
              <c:f>Treatment!$E$1</c:f>
              <c:strCache>
                <c:ptCount val="1"/>
                <c:pt idx="0">
                  <c:v>Fail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Treatment!$A$2:$A$9</c:f>
              <c:strCache>
                <c:ptCount val="8"/>
                <c:pt idx="0">
                  <c:v>NSAIDs</c:v>
                </c:pt>
                <c:pt idx="1">
                  <c:v>Steroids</c:v>
                </c:pt>
                <c:pt idx="2">
                  <c:v>Biphosphonates</c:v>
                </c:pt>
                <c:pt idx="3">
                  <c:v>Methotrexate</c:v>
                </c:pt>
                <c:pt idx="4">
                  <c:v>Sulfasalazine</c:v>
                </c:pt>
                <c:pt idx="5">
                  <c:v>Etanercept</c:v>
                </c:pt>
                <c:pt idx="6">
                  <c:v>Infliximab</c:v>
                </c:pt>
                <c:pt idx="7">
                  <c:v>Anakinra</c:v>
                </c:pt>
              </c:strCache>
            </c:strRef>
          </c:cat>
          <c:val>
            <c:numRef>
              <c:f>Treatment!$E$2:$E$9</c:f>
              <c:numCache>
                <c:formatCode>General</c:formatCode>
                <c:ptCount val="8"/>
                <c:pt idx="0">
                  <c:v>33</c:v>
                </c:pt>
                <c:pt idx="1">
                  <c:v>9</c:v>
                </c:pt>
                <c:pt idx="2">
                  <c:v>2</c:v>
                </c:pt>
                <c:pt idx="3">
                  <c:v>15</c:v>
                </c:pt>
                <c:pt idx="4">
                  <c:v>6</c:v>
                </c:pt>
                <c:pt idx="5">
                  <c:v>5</c:v>
                </c:pt>
                <c:pt idx="6">
                  <c:v>2</c:v>
                </c:pt>
                <c:pt idx="7">
                  <c:v>1</c:v>
                </c:pt>
              </c:numCache>
            </c:numRef>
          </c:val>
          <c:extLst>
            <c:ext xmlns:c16="http://schemas.microsoft.com/office/drawing/2014/chart" uri="{C3380CC4-5D6E-409C-BE32-E72D297353CC}">
              <c16:uniqueId val="{00000003-07E0-4854-A43E-215FB17E7D1E}"/>
            </c:ext>
          </c:extLst>
        </c:ser>
        <c:dLbls>
          <c:dLblPos val="outEnd"/>
          <c:showLegendKey val="0"/>
          <c:showVal val="1"/>
          <c:showCatName val="0"/>
          <c:showSerName val="0"/>
          <c:showPercent val="0"/>
          <c:showBubbleSize val="0"/>
        </c:dLbls>
        <c:gapWidth val="219"/>
        <c:overlap val="-27"/>
        <c:axId val="-405381104"/>
        <c:axId val="-405380560"/>
      </c:barChart>
      <c:catAx>
        <c:axId val="-40538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05380560"/>
        <c:crosses val="autoZero"/>
        <c:auto val="1"/>
        <c:lblAlgn val="ctr"/>
        <c:lblOffset val="100"/>
        <c:noMultiLvlLbl val="0"/>
      </c:catAx>
      <c:valAx>
        <c:axId val="-40538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05381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757AA-BD0B-4252-9214-0F5E9229485A}"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it-IT"/>
        </a:p>
      </dgm:t>
    </dgm:pt>
    <dgm:pt modelId="{F2C13885-958A-4AC7-98C6-D708135A0863}">
      <dgm:prSet phldrT="[Testo]" custT="1"/>
      <dgm:spPr>
        <a:solidFill>
          <a:schemeClr val="bg1"/>
        </a:solidFill>
        <a:ln w="3175">
          <a:solidFill>
            <a:schemeClr val="tx1"/>
          </a:solidFill>
        </a:ln>
      </dgm:spPr>
      <dgm:t>
        <a:bodyPr/>
        <a:lstStyle/>
        <a:p>
          <a:pPr algn="ctr"/>
          <a:r>
            <a:rPr lang="it-IT" sz="950" b="1" dirty="0">
              <a:solidFill>
                <a:sysClr val="windowText" lastClr="000000"/>
              </a:solidFill>
              <a:latin typeface="Times New Roman" pitchFamily="18" charset="0"/>
              <a:cs typeface="Times New Roman" pitchFamily="18" charset="0"/>
            </a:rPr>
            <a:t>FANS </a:t>
          </a:r>
        </a:p>
        <a:p>
          <a:pPr algn="ctr"/>
          <a:r>
            <a:rPr lang="it-IT" sz="950" b="1" dirty="0">
              <a:solidFill>
                <a:sysClr val="windowText" lastClr="000000"/>
              </a:solidFill>
              <a:latin typeface="Times New Roman" pitchFamily="18" charset="0"/>
              <a:cs typeface="Times New Roman" pitchFamily="18" charset="0"/>
            </a:rPr>
            <a:t>(Naprossene 10-15 mg/kg/die)</a:t>
          </a:r>
        </a:p>
        <a:p>
          <a:pPr algn="ctr"/>
          <a:r>
            <a:rPr lang="it-IT" sz="950" b="1" dirty="0">
              <a:solidFill>
                <a:sysClr val="windowText" lastClr="000000"/>
              </a:solidFill>
              <a:latin typeface="Times New Roman" pitchFamily="18" charset="0"/>
              <a:cs typeface="Times New Roman" pitchFamily="18" charset="0"/>
            </a:rPr>
            <a:t>- </a:t>
          </a:r>
        </a:p>
        <a:p>
          <a:pPr algn="ctr"/>
          <a:r>
            <a:rPr lang="it-IT" sz="950" b="1" dirty="0" err="1">
              <a:solidFill>
                <a:sysClr val="windowText" lastClr="000000"/>
              </a:solidFill>
              <a:latin typeface="Times New Roman" pitchFamily="18" charset="0"/>
              <a:cs typeface="Times New Roman" pitchFamily="18" charset="0"/>
            </a:rPr>
            <a:t>Salazopirina </a:t>
          </a:r>
        </a:p>
        <a:p>
          <a:pPr algn="ctr"/>
          <a:r>
            <a:rPr lang="it-IT" sz="950" b="1" dirty="0" err="1">
              <a:solidFill>
                <a:sysClr val="windowText" lastClr="000000"/>
              </a:solidFill>
              <a:latin typeface="Times New Roman" pitchFamily="18" charset="0"/>
              <a:cs typeface="Times New Roman" pitchFamily="18" charset="0"/>
            </a:rPr>
            <a:t>(20 mg/kg/die)</a:t>
          </a:r>
          <a:endParaRPr lang="it-IT" sz="950" b="1" dirty="0">
            <a:solidFill>
              <a:sysClr val="windowText" lastClr="000000"/>
            </a:solidFill>
            <a:latin typeface="Times New Roman" pitchFamily="18" charset="0"/>
            <a:cs typeface="Times New Roman" pitchFamily="18" charset="0"/>
          </a:endParaRPr>
        </a:p>
      </dgm:t>
    </dgm:pt>
    <dgm:pt modelId="{CD4C982F-34FD-4E6D-883C-C2168C15ECDE}" type="parTrans" cxnId="{41BD5D65-CA9B-4EFD-8320-38CF1B58964D}">
      <dgm:prSet/>
      <dgm:spPr/>
      <dgm:t>
        <a:bodyPr/>
        <a:lstStyle/>
        <a:p>
          <a:pPr algn="ctr"/>
          <a:endParaRPr lang="it-IT"/>
        </a:p>
      </dgm:t>
    </dgm:pt>
    <dgm:pt modelId="{7974E238-1BB5-4676-886D-A5C60FF0C209}" type="sibTrans" cxnId="{41BD5D65-CA9B-4EFD-8320-38CF1B58964D}">
      <dgm:prSet/>
      <dgm:spPr/>
      <dgm:t>
        <a:bodyPr/>
        <a:lstStyle/>
        <a:p>
          <a:pPr algn="ctr"/>
          <a:endParaRPr lang="it-IT"/>
        </a:p>
      </dgm:t>
    </dgm:pt>
    <dgm:pt modelId="{D19AAA6A-F79F-40A2-8A66-16892F1E3069}">
      <dgm:prSet phldrT="[Testo]" custT="1"/>
      <dgm:spPr>
        <a:solidFill>
          <a:schemeClr val="bg1"/>
        </a:solidFill>
        <a:ln w="3175">
          <a:solidFill>
            <a:schemeClr val="tx1"/>
          </a:solidFill>
        </a:ln>
      </dgm:spPr>
      <dgm:t>
        <a:bodyPr/>
        <a:lstStyle/>
        <a:p>
          <a:pPr algn="ctr"/>
          <a:r>
            <a:rPr lang="it-IT" sz="950" b="1" dirty="0">
              <a:solidFill>
                <a:sysClr val="windowText" lastClr="000000"/>
              </a:solidFill>
              <a:latin typeface="Times New Roman" pitchFamily="18" charset="0"/>
              <a:cs typeface="Times New Roman" pitchFamily="18" charset="0"/>
            </a:rPr>
            <a:t>Ciclo di steroide</a:t>
          </a:r>
        </a:p>
        <a:p>
          <a:pPr algn="ctr"/>
          <a:r>
            <a:rPr lang="it-IT" sz="950" b="1" dirty="0">
              <a:solidFill>
                <a:sysClr val="windowText" lastClr="000000"/>
              </a:solidFill>
              <a:latin typeface="Times New Roman" pitchFamily="18" charset="0"/>
              <a:cs typeface="Times New Roman" pitchFamily="18" charset="0"/>
            </a:rPr>
            <a:t>(Prednisone 1-2 mg/kg/die)</a:t>
          </a:r>
        </a:p>
        <a:p>
          <a:pPr algn="ctr"/>
          <a:r>
            <a:rPr lang="it-IT" sz="950" b="1" dirty="0">
              <a:solidFill>
                <a:sysClr val="windowText" lastClr="000000"/>
              </a:solidFill>
              <a:latin typeface="Times New Roman" pitchFamily="18" charset="0"/>
              <a:cs typeface="Times New Roman" pitchFamily="18" charset="0"/>
            </a:rPr>
            <a:t>+</a:t>
          </a:r>
        </a:p>
        <a:p>
          <a:pPr algn="ctr"/>
          <a:r>
            <a:rPr lang="it-IT" sz="950" b="1" dirty="0">
              <a:solidFill>
                <a:sysClr val="windowText" lastClr="000000"/>
              </a:solidFill>
              <a:latin typeface="Times New Roman" pitchFamily="18" charset="0"/>
              <a:cs typeface="Times New Roman" pitchFamily="18" charset="0"/>
            </a:rPr>
            <a:t>Methotrexate</a:t>
          </a:r>
        </a:p>
        <a:p>
          <a:pPr algn="ctr"/>
          <a:r>
            <a:rPr lang="it-IT" sz="950" b="1" dirty="0">
              <a:solidFill>
                <a:sysClr val="windowText" lastClr="000000"/>
              </a:solidFill>
              <a:latin typeface="Times New Roman" pitchFamily="18" charset="0"/>
              <a:cs typeface="Times New Roman" pitchFamily="18" charset="0"/>
            </a:rPr>
            <a:t>(15 mg/m</a:t>
          </a:r>
          <a:r>
            <a:rPr lang="it-IT" sz="950" b="1" baseline="30000" dirty="0">
              <a:solidFill>
                <a:sysClr val="windowText" lastClr="000000"/>
              </a:solidFill>
              <a:latin typeface="Times New Roman" pitchFamily="18" charset="0"/>
              <a:cs typeface="Times New Roman" pitchFamily="18" charset="0"/>
            </a:rPr>
            <a:t>2</a:t>
          </a:r>
          <a:r>
            <a:rPr lang="it-IT" sz="950" b="1" baseline="0" dirty="0">
              <a:solidFill>
                <a:sysClr val="windowText" lastClr="000000"/>
              </a:solidFill>
              <a:latin typeface="Times New Roman" pitchFamily="18" charset="0"/>
              <a:cs typeface="Times New Roman" pitchFamily="18" charset="0"/>
            </a:rPr>
            <a:t>/settimana)</a:t>
          </a:r>
          <a:endParaRPr lang="it-IT" sz="950" b="1" dirty="0">
            <a:solidFill>
              <a:sysClr val="windowText" lastClr="000000"/>
            </a:solidFill>
            <a:latin typeface="Times New Roman" pitchFamily="18" charset="0"/>
            <a:cs typeface="Times New Roman" pitchFamily="18" charset="0"/>
          </a:endParaRPr>
        </a:p>
      </dgm:t>
    </dgm:pt>
    <dgm:pt modelId="{338110EA-ED77-4917-8D29-EB22D9C71C9E}" type="parTrans" cxnId="{5C055CC0-8842-416D-B2D6-93632FEDA369}">
      <dgm:prSet/>
      <dgm:spPr>
        <a:ln w="9525">
          <a:solidFill>
            <a:schemeClr val="tx1"/>
          </a:solidFill>
        </a:ln>
      </dgm:spPr>
      <dgm:t>
        <a:bodyPr/>
        <a:lstStyle/>
        <a:p>
          <a:pPr algn="ctr"/>
          <a:endParaRPr lang="it-IT"/>
        </a:p>
      </dgm:t>
    </dgm:pt>
    <dgm:pt modelId="{CBFFA1D9-6067-46F9-9B7A-855D26F20FE6}" type="sibTrans" cxnId="{5C055CC0-8842-416D-B2D6-93632FEDA369}">
      <dgm:prSet/>
      <dgm:spPr/>
      <dgm:t>
        <a:bodyPr/>
        <a:lstStyle/>
        <a:p>
          <a:pPr algn="ctr"/>
          <a:endParaRPr lang="it-IT"/>
        </a:p>
      </dgm:t>
    </dgm:pt>
    <dgm:pt modelId="{F8C9CA7A-E8BF-4E03-8D5C-44CFC86F9E74}">
      <dgm:prSet phldrT="[Testo]" custT="1"/>
      <dgm:spPr>
        <a:solidFill>
          <a:schemeClr val="bg1"/>
        </a:solidFill>
        <a:ln w="3175">
          <a:solidFill>
            <a:schemeClr val="tx1"/>
          </a:solidFill>
        </a:ln>
      </dgm:spPr>
      <dgm:t>
        <a:bodyPr/>
        <a:lstStyle/>
        <a:p>
          <a:pPr algn="ctr"/>
          <a:r>
            <a:rPr lang="it-IT" sz="950" b="1" dirty="0" err="1">
              <a:solidFill>
                <a:sysClr val="windowText" lastClr="000000"/>
              </a:solidFill>
              <a:latin typeface="Times New Roman" pitchFamily="18" charset="0"/>
              <a:cs typeface="Times New Roman" pitchFamily="18" charset="0"/>
            </a:rPr>
            <a:t>Anti-TNF</a:t>
          </a:r>
          <a:r>
            <a:rPr lang="el-GR" sz="950" b="1" dirty="0" err="1">
              <a:solidFill>
                <a:sysClr val="windowText" lastClr="000000"/>
              </a:solidFill>
              <a:latin typeface="Times New Roman" pitchFamily="18" charset="0"/>
              <a:cs typeface="Times New Roman" pitchFamily="18" charset="0"/>
            </a:rPr>
            <a:t>α</a:t>
          </a:r>
          <a:endParaRPr lang="it-IT" sz="950" b="1" dirty="0" err="1">
            <a:solidFill>
              <a:sysClr val="windowText" lastClr="000000"/>
            </a:solidFill>
            <a:latin typeface="Times New Roman" pitchFamily="18" charset="0"/>
            <a:cs typeface="Times New Roman" pitchFamily="18" charset="0"/>
          </a:endParaRPr>
        </a:p>
        <a:p>
          <a:pPr algn="ctr"/>
          <a:r>
            <a:rPr lang="it-IT" sz="950" b="1" dirty="0">
              <a:solidFill>
                <a:sysClr val="windowText" lastClr="000000"/>
              </a:solidFill>
              <a:latin typeface="Times New Roman" pitchFamily="18" charset="0"/>
              <a:cs typeface="Times New Roman" pitchFamily="18" charset="0"/>
            </a:rPr>
            <a:t>(</a:t>
          </a:r>
          <a:r>
            <a:rPr lang="it-IT" sz="950" b="1" dirty="0" err="1">
              <a:solidFill>
                <a:sysClr val="windowText" lastClr="000000"/>
              </a:solidFill>
              <a:latin typeface="Times New Roman" pitchFamily="18" charset="0"/>
              <a:cs typeface="Times New Roman" pitchFamily="18" charset="0"/>
            </a:rPr>
            <a:t>Etanercept</a:t>
          </a:r>
          <a:r>
            <a:rPr lang="it-IT" sz="950" b="1" dirty="0">
              <a:solidFill>
                <a:sysClr val="windowText" lastClr="000000"/>
              </a:solidFill>
              <a:latin typeface="Times New Roman" pitchFamily="18" charset="0"/>
              <a:cs typeface="Times New Roman" pitchFamily="18" charset="0"/>
            </a:rPr>
            <a:t> 0,8 mg/kg 2 volte/settimana)</a:t>
          </a:r>
        </a:p>
        <a:p>
          <a:pPr algn="ctr"/>
          <a:r>
            <a:rPr lang="it-IT" sz="950" dirty="0">
              <a:solidFill>
                <a:sysClr val="windowText" lastClr="000000"/>
              </a:solidFill>
              <a:latin typeface="Times New Roman" pitchFamily="18" charset="0"/>
              <a:cs typeface="Times New Roman" pitchFamily="18" charset="0"/>
            </a:rPr>
            <a:t>prevalente coinvolgimento </a:t>
          </a:r>
          <a:r>
            <a:rPr lang="it-IT" sz="950" dirty="0" smtClean="0">
              <a:solidFill>
                <a:sysClr val="windowText" lastClr="000000"/>
              </a:solidFill>
              <a:latin typeface="Times New Roman" pitchFamily="18" charset="0"/>
              <a:cs typeface="Times New Roman" pitchFamily="18" charset="0"/>
            </a:rPr>
            <a:t>periferico/cutaneo</a:t>
          </a:r>
          <a:endParaRPr lang="it-IT" sz="950" dirty="0">
            <a:solidFill>
              <a:sysClr val="windowText" lastClr="000000"/>
            </a:solidFill>
            <a:latin typeface="Times New Roman" pitchFamily="18" charset="0"/>
            <a:cs typeface="Times New Roman" pitchFamily="18" charset="0"/>
          </a:endParaRPr>
        </a:p>
      </dgm:t>
    </dgm:pt>
    <dgm:pt modelId="{CC16A331-866E-42F6-A8C6-221436B2E25A}" type="parTrans" cxnId="{5246C12A-FCAF-4B8C-A0E9-9221823C7CB3}">
      <dgm:prSet/>
      <dgm:spPr>
        <a:ln w="9525">
          <a:solidFill>
            <a:schemeClr val="tx1"/>
          </a:solidFill>
        </a:ln>
      </dgm:spPr>
      <dgm:t>
        <a:bodyPr/>
        <a:lstStyle/>
        <a:p>
          <a:pPr algn="ctr"/>
          <a:endParaRPr lang="it-IT"/>
        </a:p>
      </dgm:t>
    </dgm:pt>
    <dgm:pt modelId="{AF6ADB0A-0C82-47F5-A36F-916F6E4B8BA7}" type="sibTrans" cxnId="{5246C12A-FCAF-4B8C-A0E9-9221823C7CB3}">
      <dgm:prSet/>
      <dgm:spPr/>
      <dgm:t>
        <a:bodyPr/>
        <a:lstStyle/>
        <a:p>
          <a:pPr algn="ctr"/>
          <a:endParaRPr lang="it-IT"/>
        </a:p>
      </dgm:t>
    </dgm:pt>
    <dgm:pt modelId="{B5028D78-D366-4FB4-8838-F60CBA77C500}">
      <dgm:prSet phldrT="[Testo]" custT="1"/>
      <dgm:spPr/>
      <dgm:t>
        <a:bodyPr/>
        <a:lstStyle/>
        <a:p>
          <a:pPr algn="ctr"/>
          <a:r>
            <a:rPr lang="it-IT" sz="1600" dirty="0">
              <a:latin typeface="Times New Roman" pitchFamily="18" charset="0"/>
              <a:cs typeface="Times New Roman" pitchFamily="18" charset="0"/>
            </a:rPr>
            <a:t>II</a:t>
          </a:r>
          <a:r>
            <a:rPr lang="it-IT" sz="2600" dirty="0">
              <a:latin typeface="Times New Roman" pitchFamily="18" charset="0"/>
              <a:cs typeface="Times New Roman" pitchFamily="18" charset="0"/>
            </a:rPr>
            <a:t> </a:t>
          </a:r>
          <a:r>
            <a:rPr lang="it-IT" sz="1600" dirty="0">
              <a:latin typeface="Times New Roman" pitchFamily="18" charset="0"/>
              <a:cs typeface="Times New Roman" pitchFamily="18" charset="0"/>
            </a:rPr>
            <a:t>linea</a:t>
          </a:r>
        </a:p>
      </dgm:t>
    </dgm:pt>
    <dgm:pt modelId="{8581A7AB-C122-4EDE-9212-289E38B0BF17}" type="parTrans" cxnId="{6BBD91E4-B391-4324-ADB8-C17E542D6062}">
      <dgm:prSet/>
      <dgm:spPr/>
      <dgm:t>
        <a:bodyPr/>
        <a:lstStyle/>
        <a:p>
          <a:pPr algn="ctr"/>
          <a:endParaRPr lang="it-IT"/>
        </a:p>
      </dgm:t>
    </dgm:pt>
    <dgm:pt modelId="{8A701767-F041-463D-A175-0035DBD956E1}" type="sibTrans" cxnId="{6BBD91E4-B391-4324-ADB8-C17E542D6062}">
      <dgm:prSet/>
      <dgm:spPr/>
      <dgm:t>
        <a:bodyPr/>
        <a:lstStyle/>
        <a:p>
          <a:pPr algn="ctr"/>
          <a:endParaRPr lang="it-IT"/>
        </a:p>
      </dgm:t>
    </dgm:pt>
    <dgm:pt modelId="{75D0552D-BE8C-430B-9C7A-BB8E18DFE677}">
      <dgm:prSet phldrT="[Testo]" custT="1"/>
      <dgm:spPr/>
      <dgm:t>
        <a:bodyPr/>
        <a:lstStyle/>
        <a:p>
          <a:pPr algn="ctr"/>
          <a:r>
            <a:rPr lang="it-IT" sz="1600" dirty="0">
              <a:latin typeface="Times New Roman" pitchFamily="18" charset="0"/>
              <a:cs typeface="Times New Roman" pitchFamily="18" charset="0"/>
            </a:rPr>
            <a:t>III</a:t>
          </a:r>
          <a:r>
            <a:rPr lang="it-IT" sz="2600" dirty="0">
              <a:latin typeface="Garamond" pitchFamily="18" charset="0"/>
            </a:rPr>
            <a:t> </a:t>
          </a:r>
          <a:r>
            <a:rPr lang="it-IT" sz="1600" dirty="0">
              <a:latin typeface="Times New Roman" pitchFamily="18" charset="0"/>
              <a:cs typeface="Times New Roman" pitchFamily="18" charset="0"/>
            </a:rPr>
            <a:t>linea</a:t>
          </a:r>
        </a:p>
      </dgm:t>
    </dgm:pt>
    <dgm:pt modelId="{51D554FF-993C-4F52-A501-2F43571D2829}" type="parTrans" cxnId="{04E1D701-A748-4D53-8C32-0AAB57262BA5}">
      <dgm:prSet/>
      <dgm:spPr/>
      <dgm:t>
        <a:bodyPr/>
        <a:lstStyle/>
        <a:p>
          <a:pPr algn="ctr"/>
          <a:endParaRPr lang="it-IT"/>
        </a:p>
      </dgm:t>
    </dgm:pt>
    <dgm:pt modelId="{D7779552-5439-4711-8B78-948FE8E5377A}" type="sibTrans" cxnId="{04E1D701-A748-4D53-8C32-0AAB57262BA5}">
      <dgm:prSet/>
      <dgm:spPr/>
      <dgm:t>
        <a:bodyPr/>
        <a:lstStyle/>
        <a:p>
          <a:pPr algn="ctr"/>
          <a:endParaRPr lang="it-IT"/>
        </a:p>
      </dgm:t>
    </dgm:pt>
    <dgm:pt modelId="{6BC7B824-A417-4ACA-AE52-4B4B86BA0E5C}">
      <dgm:prSet phldrT="[Testo]" custT="1"/>
      <dgm:spPr/>
      <dgm:t>
        <a:bodyPr/>
        <a:lstStyle/>
        <a:p>
          <a:pPr algn="ctr"/>
          <a:r>
            <a:rPr lang="it-IT" sz="1600" dirty="0">
              <a:latin typeface="Times New Roman" pitchFamily="18" charset="0"/>
              <a:cs typeface="Times New Roman" pitchFamily="18" charset="0"/>
            </a:rPr>
            <a:t>I</a:t>
          </a:r>
          <a:r>
            <a:rPr lang="it-IT" sz="2600" dirty="0">
              <a:latin typeface="Garamond" pitchFamily="18" charset="0"/>
            </a:rPr>
            <a:t> </a:t>
          </a:r>
          <a:r>
            <a:rPr lang="it-IT" sz="1600" dirty="0">
              <a:latin typeface="Times New Roman" pitchFamily="18" charset="0"/>
              <a:cs typeface="Times New Roman" pitchFamily="18" charset="0"/>
            </a:rPr>
            <a:t>linea</a:t>
          </a:r>
        </a:p>
      </dgm:t>
    </dgm:pt>
    <dgm:pt modelId="{A9BB94A4-EBEA-4C1F-9731-CA4BA0CA5EFF}" type="sibTrans" cxnId="{CD900561-B740-4D8C-9035-6A1AE7E39E66}">
      <dgm:prSet/>
      <dgm:spPr/>
      <dgm:t>
        <a:bodyPr/>
        <a:lstStyle/>
        <a:p>
          <a:pPr algn="ctr"/>
          <a:endParaRPr lang="it-IT"/>
        </a:p>
      </dgm:t>
    </dgm:pt>
    <dgm:pt modelId="{F5843870-D32C-448F-B319-B25EF002E657}" type="parTrans" cxnId="{CD900561-B740-4D8C-9035-6A1AE7E39E66}">
      <dgm:prSet/>
      <dgm:spPr/>
      <dgm:t>
        <a:bodyPr/>
        <a:lstStyle/>
        <a:p>
          <a:pPr algn="ctr"/>
          <a:endParaRPr lang="it-IT"/>
        </a:p>
      </dgm:t>
    </dgm:pt>
    <dgm:pt modelId="{C10178ED-03AB-47DF-80E7-E87322644275}">
      <dgm:prSet phldrT="[Testo]" custT="1"/>
      <dgm:spPr>
        <a:solidFill>
          <a:schemeClr val="bg1"/>
        </a:solidFill>
        <a:ln w="3175">
          <a:solidFill>
            <a:schemeClr val="tx1"/>
          </a:solidFill>
        </a:ln>
      </dgm:spPr>
      <dgm:t>
        <a:bodyPr/>
        <a:lstStyle/>
        <a:p>
          <a:pPr algn="ctr"/>
          <a:r>
            <a:rPr lang="it-IT" sz="950" b="1" smtClean="0">
              <a:solidFill>
                <a:sysClr val="windowText" lastClr="000000"/>
              </a:solidFill>
              <a:latin typeface="Times New Roman" pitchFamily="18" charset="0"/>
              <a:cs typeface="Times New Roman" pitchFamily="18" charset="0"/>
            </a:rPr>
            <a:t>Bifosfonati</a:t>
          </a:r>
        </a:p>
        <a:p>
          <a:pPr algn="ctr"/>
          <a:r>
            <a:rPr lang="it-IT" sz="950" b="1" smtClean="0">
              <a:solidFill>
                <a:sysClr val="windowText" lastClr="000000"/>
              </a:solidFill>
              <a:latin typeface="Times New Roman" pitchFamily="18" charset="0"/>
              <a:cs typeface="Times New Roman" pitchFamily="18" charset="0"/>
            </a:rPr>
            <a:t>(Pamidronato 1 mg/kg/die per 3 giorni consecutivi ogni 3 mesi o 1 volta/mese)</a:t>
          </a:r>
        </a:p>
        <a:p>
          <a:pPr algn="ctr"/>
          <a:r>
            <a:rPr lang="it-IT" sz="950" smtClean="0">
              <a:solidFill>
                <a:sysClr val="windowText" lastClr="000000"/>
              </a:solidFill>
              <a:latin typeface="Times New Roman" pitchFamily="18" charset="0"/>
              <a:cs typeface="Times New Roman" pitchFamily="18" charset="0"/>
            </a:rPr>
            <a:t>prevalente interessamento assiale</a:t>
          </a:r>
          <a:endParaRPr lang="it-IT" sz="950" dirty="0">
            <a:solidFill>
              <a:sysClr val="windowText" lastClr="000000"/>
            </a:solidFill>
            <a:latin typeface="Times New Roman" pitchFamily="18" charset="0"/>
            <a:cs typeface="Times New Roman" pitchFamily="18" charset="0"/>
          </a:endParaRPr>
        </a:p>
      </dgm:t>
    </dgm:pt>
    <dgm:pt modelId="{92531E22-B322-4686-8E81-318591300D51}" type="parTrans" cxnId="{DABB4CA0-CDB1-4496-9324-CEC3D0945B08}">
      <dgm:prSet/>
      <dgm:spPr/>
      <dgm:t>
        <a:bodyPr/>
        <a:lstStyle/>
        <a:p>
          <a:endParaRPr lang="it-IT"/>
        </a:p>
      </dgm:t>
    </dgm:pt>
    <dgm:pt modelId="{3B29C562-C8F3-463F-A6C5-6617A0294D42}" type="sibTrans" cxnId="{DABB4CA0-CDB1-4496-9324-CEC3D0945B08}">
      <dgm:prSet/>
      <dgm:spPr/>
      <dgm:t>
        <a:bodyPr/>
        <a:lstStyle/>
        <a:p>
          <a:endParaRPr lang="it-IT"/>
        </a:p>
      </dgm:t>
    </dgm:pt>
    <dgm:pt modelId="{0DA72942-1D38-4755-A849-8EEF3F68F5F3}" type="pres">
      <dgm:prSet presAssocID="{7E3757AA-BD0B-4252-9214-0F5E9229485A}" presName="mainComposite" presStyleCnt="0">
        <dgm:presLayoutVars>
          <dgm:chPref val="1"/>
          <dgm:dir/>
          <dgm:animOne val="branch"/>
          <dgm:animLvl val="lvl"/>
          <dgm:resizeHandles val="exact"/>
        </dgm:presLayoutVars>
      </dgm:prSet>
      <dgm:spPr/>
      <dgm:t>
        <a:bodyPr/>
        <a:lstStyle/>
        <a:p>
          <a:endParaRPr lang="it-IT"/>
        </a:p>
      </dgm:t>
    </dgm:pt>
    <dgm:pt modelId="{C8EF1479-1CF1-4A51-AFBB-883B7578C350}" type="pres">
      <dgm:prSet presAssocID="{7E3757AA-BD0B-4252-9214-0F5E9229485A}" presName="hierFlow" presStyleCnt="0"/>
      <dgm:spPr/>
    </dgm:pt>
    <dgm:pt modelId="{0D46501B-B349-4A00-8327-74C6D6BEE30D}" type="pres">
      <dgm:prSet presAssocID="{7E3757AA-BD0B-4252-9214-0F5E9229485A}" presName="firstBuf" presStyleCnt="0"/>
      <dgm:spPr/>
    </dgm:pt>
    <dgm:pt modelId="{91E93DE6-40E5-44AD-88CB-6486A4128752}" type="pres">
      <dgm:prSet presAssocID="{7E3757AA-BD0B-4252-9214-0F5E9229485A}" presName="hierChild1" presStyleCnt="0">
        <dgm:presLayoutVars>
          <dgm:chPref val="1"/>
          <dgm:animOne val="branch"/>
          <dgm:animLvl val="lvl"/>
        </dgm:presLayoutVars>
      </dgm:prSet>
      <dgm:spPr/>
    </dgm:pt>
    <dgm:pt modelId="{F90E8E6B-2142-4DA0-BD59-3AFA1773D86B}" type="pres">
      <dgm:prSet presAssocID="{F2C13885-958A-4AC7-98C6-D708135A0863}" presName="Name14" presStyleCnt="0"/>
      <dgm:spPr/>
    </dgm:pt>
    <dgm:pt modelId="{D0F3D4AD-307C-4BF1-BDDA-47E3FDF1D4B5}" type="pres">
      <dgm:prSet presAssocID="{F2C13885-958A-4AC7-98C6-D708135A0863}" presName="level1Shape" presStyleLbl="node0" presStyleIdx="0" presStyleCnt="1">
        <dgm:presLayoutVars>
          <dgm:chPref val="3"/>
        </dgm:presLayoutVars>
      </dgm:prSet>
      <dgm:spPr/>
      <dgm:t>
        <a:bodyPr/>
        <a:lstStyle/>
        <a:p>
          <a:endParaRPr lang="it-IT"/>
        </a:p>
      </dgm:t>
    </dgm:pt>
    <dgm:pt modelId="{A27A9999-7EB4-4528-AE50-E48E3774147D}" type="pres">
      <dgm:prSet presAssocID="{F2C13885-958A-4AC7-98C6-D708135A0863}" presName="hierChild2" presStyleCnt="0"/>
      <dgm:spPr/>
    </dgm:pt>
    <dgm:pt modelId="{B60F1372-2358-4F29-9B31-873F9217EC2B}" type="pres">
      <dgm:prSet presAssocID="{338110EA-ED77-4917-8D29-EB22D9C71C9E}" presName="Name19" presStyleLbl="parChTrans1D2" presStyleIdx="0" presStyleCnt="1"/>
      <dgm:spPr/>
      <dgm:t>
        <a:bodyPr/>
        <a:lstStyle/>
        <a:p>
          <a:endParaRPr lang="it-IT"/>
        </a:p>
      </dgm:t>
    </dgm:pt>
    <dgm:pt modelId="{FFA08FE2-4697-44F0-A056-B4C3609E575A}" type="pres">
      <dgm:prSet presAssocID="{D19AAA6A-F79F-40A2-8A66-16892F1E3069}" presName="Name21" presStyleCnt="0"/>
      <dgm:spPr/>
    </dgm:pt>
    <dgm:pt modelId="{C4D0220B-A8EF-4BA7-9128-2942B6ED986D}" type="pres">
      <dgm:prSet presAssocID="{D19AAA6A-F79F-40A2-8A66-16892F1E3069}" presName="level2Shape" presStyleLbl="node2" presStyleIdx="0" presStyleCnt="1"/>
      <dgm:spPr/>
      <dgm:t>
        <a:bodyPr/>
        <a:lstStyle/>
        <a:p>
          <a:endParaRPr lang="it-IT"/>
        </a:p>
      </dgm:t>
    </dgm:pt>
    <dgm:pt modelId="{037C55BC-6065-421C-A3F5-EA3299677374}" type="pres">
      <dgm:prSet presAssocID="{D19AAA6A-F79F-40A2-8A66-16892F1E3069}" presName="hierChild3" presStyleCnt="0"/>
      <dgm:spPr/>
    </dgm:pt>
    <dgm:pt modelId="{1397C244-8674-4C7F-B189-207035B9E8F8}" type="pres">
      <dgm:prSet presAssocID="{CC16A331-866E-42F6-A8C6-221436B2E25A}" presName="Name19" presStyleLbl="parChTrans1D3" presStyleIdx="0" presStyleCnt="2"/>
      <dgm:spPr/>
      <dgm:t>
        <a:bodyPr/>
        <a:lstStyle/>
        <a:p>
          <a:endParaRPr lang="it-IT"/>
        </a:p>
      </dgm:t>
    </dgm:pt>
    <dgm:pt modelId="{B8807B83-F839-4804-A179-3541FBD57881}" type="pres">
      <dgm:prSet presAssocID="{F8C9CA7A-E8BF-4E03-8D5C-44CFC86F9E74}" presName="Name21" presStyleCnt="0"/>
      <dgm:spPr/>
    </dgm:pt>
    <dgm:pt modelId="{3F922EAE-36DA-44E4-8998-C5BDFFC411A3}" type="pres">
      <dgm:prSet presAssocID="{F8C9CA7A-E8BF-4E03-8D5C-44CFC86F9E74}" presName="level2Shape" presStyleLbl="node3" presStyleIdx="0" presStyleCnt="2"/>
      <dgm:spPr/>
      <dgm:t>
        <a:bodyPr/>
        <a:lstStyle/>
        <a:p>
          <a:endParaRPr lang="it-IT"/>
        </a:p>
      </dgm:t>
    </dgm:pt>
    <dgm:pt modelId="{6DD9BE47-4603-42B7-B261-6934FCEA5F96}" type="pres">
      <dgm:prSet presAssocID="{F8C9CA7A-E8BF-4E03-8D5C-44CFC86F9E74}" presName="hierChild3" presStyleCnt="0"/>
      <dgm:spPr/>
    </dgm:pt>
    <dgm:pt modelId="{9EB42F1C-3D00-4858-A6B6-8C8FD08AD2AB}" type="pres">
      <dgm:prSet presAssocID="{92531E22-B322-4686-8E81-318591300D51}" presName="Name19" presStyleLbl="parChTrans1D3" presStyleIdx="1" presStyleCnt="2"/>
      <dgm:spPr/>
    </dgm:pt>
    <dgm:pt modelId="{1D858DB6-5470-4ED9-84FC-832ED23779E5}" type="pres">
      <dgm:prSet presAssocID="{C10178ED-03AB-47DF-80E7-E87322644275}" presName="Name21" presStyleCnt="0"/>
      <dgm:spPr/>
    </dgm:pt>
    <dgm:pt modelId="{255258A4-46FC-4C56-A190-C1B7DFCD18A1}" type="pres">
      <dgm:prSet presAssocID="{C10178ED-03AB-47DF-80E7-E87322644275}" presName="level2Shape" presStyleLbl="node3" presStyleIdx="1" presStyleCnt="2"/>
      <dgm:spPr/>
      <dgm:t>
        <a:bodyPr/>
        <a:lstStyle/>
        <a:p>
          <a:endParaRPr lang="it-IT"/>
        </a:p>
      </dgm:t>
    </dgm:pt>
    <dgm:pt modelId="{691C69D8-58F0-4F8F-9C16-703DBB225D17}" type="pres">
      <dgm:prSet presAssocID="{C10178ED-03AB-47DF-80E7-E87322644275}" presName="hierChild3" presStyleCnt="0"/>
      <dgm:spPr/>
    </dgm:pt>
    <dgm:pt modelId="{78AA0AD6-33DD-406A-81DE-F8045F3B34D9}" type="pres">
      <dgm:prSet presAssocID="{7E3757AA-BD0B-4252-9214-0F5E9229485A}" presName="bgShapesFlow" presStyleCnt="0"/>
      <dgm:spPr/>
    </dgm:pt>
    <dgm:pt modelId="{8AA87C90-A038-4634-B891-3B30DCDDC69A}" type="pres">
      <dgm:prSet presAssocID="{6BC7B824-A417-4ACA-AE52-4B4B86BA0E5C}" presName="rectComp" presStyleCnt="0"/>
      <dgm:spPr/>
    </dgm:pt>
    <dgm:pt modelId="{A3E38C46-4D27-4F89-A13A-4744D9195C87}" type="pres">
      <dgm:prSet presAssocID="{6BC7B824-A417-4ACA-AE52-4B4B86BA0E5C}" presName="bgRect" presStyleLbl="bgShp" presStyleIdx="0" presStyleCnt="3" custLinFactNeighborX="-18187" custLinFactNeighborY="-14465"/>
      <dgm:spPr/>
      <dgm:t>
        <a:bodyPr/>
        <a:lstStyle/>
        <a:p>
          <a:endParaRPr lang="it-IT"/>
        </a:p>
      </dgm:t>
    </dgm:pt>
    <dgm:pt modelId="{61F15D82-2BD6-407E-B3B2-CE125862F9BC}" type="pres">
      <dgm:prSet presAssocID="{6BC7B824-A417-4ACA-AE52-4B4B86BA0E5C}" presName="bgRectTx" presStyleLbl="bgShp" presStyleIdx="0" presStyleCnt="3">
        <dgm:presLayoutVars>
          <dgm:bulletEnabled val="1"/>
        </dgm:presLayoutVars>
      </dgm:prSet>
      <dgm:spPr/>
      <dgm:t>
        <a:bodyPr/>
        <a:lstStyle/>
        <a:p>
          <a:endParaRPr lang="it-IT"/>
        </a:p>
      </dgm:t>
    </dgm:pt>
    <dgm:pt modelId="{3A892D82-4201-41DC-A986-AC5C0A7ACF58}" type="pres">
      <dgm:prSet presAssocID="{6BC7B824-A417-4ACA-AE52-4B4B86BA0E5C}" presName="spComp" presStyleCnt="0"/>
      <dgm:spPr/>
    </dgm:pt>
    <dgm:pt modelId="{4BD42B3A-D731-4E2F-9775-E629742AECE3}" type="pres">
      <dgm:prSet presAssocID="{6BC7B824-A417-4ACA-AE52-4B4B86BA0E5C}" presName="vSp" presStyleCnt="0"/>
      <dgm:spPr/>
    </dgm:pt>
    <dgm:pt modelId="{6E10A665-D17D-464C-ADC9-9D9141820C66}" type="pres">
      <dgm:prSet presAssocID="{B5028D78-D366-4FB4-8838-F60CBA77C500}" presName="rectComp" presStyleCnt="0"/>
      <dgm:spPr/>
    </dgm:pt>
    <dgm:pt modelId="{4048B2B3-11DE-4932-A5B8-912EF9E47919}" type="pres">
      <dgm:prSet presAssocID="{B5028D78-D366-4FB4-8838-F60CBA77C500}" presName="bgRect" presStyleLbl="bgShp" presStyleIdx="1" presStyleCnt="3"/>
      <dgm:spPr/>
      <dgm:t>
        <a:bodyPr/>
        <a:lstStyle/>
        <a:p>
          <a:endParaRPr lang="it-IT"/>
        </a:p>
      </dgm:t>
    </dgm:pt>
    <dgm:pt modelId="{B34F7AF1-A3A7-46D0-B47B-1C6C46CDC1FE}" type="pres">
      <dgm:prSet presAssocID="{B5028D78-D366-4FB4-8838-F60CBA77C500}" presName="bgRectTx" presStyleLbl="bgShp" presStyleIdx="1" presStyleCnt="3">
        <dgm:presLayoutVars>
          <dgm:bulletEnabled val="1"/>
        </dgm:presLayoutVars>
      </dgm:prSet>
      <dgm:spPr/>
      <dgm:t>
        <a:bodyPr/>
        <a:lstStyle/>
        <a:p>
          <a:endParaRPr lang="it-IT"/>
        </a:p>
      </dgm:t>
    </dgm:pt>
    <dgm:pt modelId="{E5A995B2-7E7F-4E69-9FDB-2CF55248A589}" type="pres">
      <dgm:prSet presAssocID="{B5028D78-D366-4FB4-8838-F60CBA77C500}" presName="spComp" presStyleCnt="0"/>
      <dgm:spPr/>
    </dgm:pt>
    <dgm:pt modelId="{5C7B662D-A6A6-4665-B12E-7FE9F1FC454E}" type="pres">
      <dgm:prSet presAssocID="{B5028D78-D366-4FB4-8838-F60CBA77C500}" presName="vSp" presStyleCnt="0"/>
      <dgm:spPr/>
    </dgm:pt>
    <dgm:pt modelId="{D7AF9D1A-F9B0-470D-823E-96E11985C747}" type="pres">
      <dgm:prSet presAssocID="{75D0552D-BE8C-430B-9C7A-BB8E18DFE677}" presName="rectComp" presStyleCnt="0"/>
      <dgm:spPr/>
    </dgm:pt>
    <dgm:pt modelId="{064B2D9B-D6BE-4BDD-8D9F-21A47B04F847}" type="pres">
      <dgm:prSet presAssocID="{75D0552D-BE8C-430B-9C7A-BB8E18DFE677}" presName="bgRect" presStyleLbl="bgShp" presStyleIdx="2" presStyleCnt="3"/>
      <dgm:spPr/>
      <dgm:t>
        <a:bodyPr/>
        <a:lstStyle/>
        <a:p>
          <a:endParaRPr lang="it-IT"/>
        </a:p>
      </dgm:t>
    </dgm:pt>
    <dgm:pt modelId="{02CD9890-43A9-4D3B-9E61-962D01C94B26}" type="pres">
      <dgm:prSet presAssocID="{75D0552D-BE8C-430B-9C7A-BB8E18DFE677}" presName="bgRectTx" presStyleLbl="bgShp" presStyleIdx="2" presStyleCnt="3">
        <dgm:presLayoutVars>
          <dgm:bulletEnabled val="1"/>
        </dgm:presLayoutVars>
      </dgm:prSet>
      <dgm:spPr/>
      <dgm:t>
        <a:bodyPr/>
        <a:lstStyle/>
        <a:p>
          <a:endParaRPr lang="it-IT"/>
        </a:p>
      </dgm:t>
    </dgm:pt>
  </dgm:ptLst>
  <dgm:cxnLst>
    <dgm:cxn modelId="{04E1D701-A748-4D53-8C32-0AAB57262BA5}" srcId="{7E3757AA-BD0B-4252-9214-0F5E9229485A}" destId="{75D0552D-BE8C-430B-9C7A-BB8E18DFE677}" srcOrd="3" destOrd="0" parTransId="{51D554FF-993C-4F52-A501-2F43571D2829}" sibTransId="{D7779552-5439-4711-8B78-948FE8E5377A}"/>
    <dgm:cxn modelId="{0E7F4755-5324-4639-B085-E0BAB1C67C44}" type="presOf" srcId="{75D0552D-BE8C-430B-9C7A-BB8E18DFE677}" destId="{064B2D9B-D6BE-4BDD-8D9F-21A47B04F847}" srcOrd="0" destOrd="0" presId="urn:microsoft.com/office/officeart/2005/8/layout/hierarchy6"/>
    <dgm:cxn modelId="{81D81D02-13CD-4571-8E0F-D49A187A91F4}" type="presOf" srcId="{75D0552D-BE8C-430B-9C7A-BB8E18DFE677}" destId="{02CD9890-43A9-4D3B-9E61-962D01C94B26}" srcOrd="1" destOrd="0" presId="urn:microsoft.com/office/officeart/2005/8/layout/hierarchy6"/>
    <dgm:cxn modelId="{27D22899-D60B-4A33-B946-9B98BAB702CF}" type="presOf" srcId="{F2C13885-958A-4AC7-98C6-D708135A0863}" destId="{D0F3D4AD-307C-4BF1-BDDA-47E3FDF1D4B5}" srcOrd="0" destOrd="0" presId="urn:microsoft.com/office/officeart/2005/8/layout/hierarchy6"/>
    <dgm:cxn modelId="{82CA966E-56EA-4E7C-AE11-2BE64A037E3F}" type="presOf" srcId="{B5028D78-D366-4FB4-8838-F60CBA77C500}" destId="{4048B2B3-11DE-4932-A5B8-912EF9E47919}" srcOrd="0" destOrd="0" presId="urn:microsoft.com/office/officeart/2005/8/layout/hierarchy6"/>
    <dgm:cxn modelId="{6D0A73D9-D68A-46F3-8F61-14D38295A58A}" type="presOf" srcId="{F8C9CA7A-E8BF-4E03-8D5C-44CFC86F9E74}" destId="{3F922EAE-36DA-44E4-8998-C5BDFFC411A3}" srcOrd="0" destOrd="0" presId="urn:microsoft.com/office/officeart/2005/8/layout/hierarchy6"/>
    <dgm:cxn modelId="{DABB4CA0-CDB1-4496-9324-CEC3D0945B08}" srcId="{D19AAA6A-F79F-40A2-8A66-16892F1E3069}" destId="{C10178ED-03AB-47DF-80E7-E87322644275}" srcOrd="1" destOrd="0" parTransId="{92531E22-B322-4686-8E81-318591300D51}" sibTransId="{3B29C562-C8F3-463F-A6C5-6617A0294D42}"/>
    <dgm:cxn modelId="{6BBD91E4-B391-4324-ADB8-C17E542D6062}" srcId="{7E3757AA-BD0B-4252-9214-0F5E9229485A}" destId="{B5028D78-D366-4FB4-8838-F60CBA77C500}" srcOrd="2" destOrd="0" parTransId="{8581A7AB-C122-4EDE-9212-289E38B0BF17}" sibTransId="{8A701767-F041-463D-A175-0035DBD956E1}"/>
    <dgm:cxn modelId="{5246C12A-FCAF-4B8C-A0E9-9221823C7CB3}" srcId="{D19AAA6A-F79F-40A2-8A66-16892F1E3069}" destId="{F8C9CA7A-E8BF-4E03-8D5C-44CFC86F9E74}" srcOrd="0" destOrd="0" parTransId="{CC16A331-866E-42F6-A8C6-221436B2E25A}" sibTransId="{AF6ADB0A-0C82-47F5-A36F-916F6E4B8BA7}"/>
    <dgm:cxn modelId="{223F5028-8AC2-4EBD-A98F-02A81019904F}" type="presOf" srcId="{7E3757AA-BD0B-4252-9214-0F5E9229485A}" destId="{0DA72942-1D38-4755-A849-8EEF3F68F5F3}" srcOrd="0" destOrd="0" presId="urn:microsoft.com/office/officeart/2005/8/layout/hierarchy6"/>
    <dgm:cxn modelId="{A1C5FDFA-76C7-4D4F-9EAF-59037F21424F}" type="presOf" srcId="{6BC7B824-A417-4ACA-AE52-4B4B86BA0E5C}" destId="{61F15D82-2BD6-407E-B3B2-CE125862F9BC}" srcOrd="1" destOrd="0" presId="urn:microsoft.com/office/officeart/2005/8/layout/hierarchy6"/>
    <dgm:cxn modelId="{20477912-4BFB-471F-9CAD-77622D10623E}" type="presOf" srcId="{92531E22-B322-4686-8E81-318591300D51}" destId="{9EB42F1C-3D00-4858-A6B6-8C8FD08AD2AB}" srcOrd="0" destOrd="0" presId="urn:microsoft.com/office/officeart/2005/8/layout/hierarchy6"/>
    <dgm:cxn modelId="{A7C53611-219C-488E-9175-27FCAF7E0B61}" type="presOf" srcId="{6BC7B824-A417-4ACA-AE52-4B4B86BA0E5C}" destId="{A3E38C46-4D27-4F89-A13A-4744D9195C87}" srcOrd="0" destOrd="0" presId="urn:microsoft.com/office/officeart/2005/8/layout/hierarchy6"/>
    <dgm:cxn modelId="{20C1464B-AD38-49E3-AD8D-D7FC5EA0E6C0}" type="presOf" srcId="{CC16A331-866E-42F6-A8C6-221436B2E25A}" destId="{1397C244-8674-4C7F-B189-207035B9E8F8}" srcOrd="0" destOrd="0" presId="urn:microsoft.com/office/officeart/2005/8/layout/hierarchy6"/>
    <dgm:cxn modelId="{73C8D370-5FFF-46A2-B9BF-72F475A14BD9}" type="presOf" srcId="{C10178ED-03AB-47DF-80E7-E87322644275}" destId="{255258A4-46FC-4C56-A190-C1B7DFCD18A1}" srcOrd="0" destOrd="0" presId="urn:microsoft.com/office/officeart/2005/8/layout/hierarchy6"/>
    <dgm:cxn modelId="{5C055CC0-8842-416D-B2D6-93632FEDA369}" srcId="{F2C13885-958A-4AC7-98C6-D708135A0863}" destId="{D19AAA6A-F79F-40A2-8A66-16892F1E3069}" srcOrd="0" destOrd="0" parTransId="{338110EA-ED77-4917-8D29-EB22D9C71C9E}" sibTransId="{CBFFA1D9-6067-46F9-9B7A-855D26F20FE6}"/>
    <dgm:cxn modelId="{37E9FDC9-748D-488F-BA61-0DDAC3148EE0}" type="presOf" srcId="{D19AAA6A-F79F-40A2-8A66-16892F1E3069}" destId="{C4D0220B-A8EF-4BA7-9128-2942B6ED986D}" srcOrd="0" destOrd="0" presId="urn:microsoft.com/office/officeart/2005/8/layout/hierarchy6"/>
    <dgm:cxn modelId="{41BD5D65-CA9B-4EFD-8320-38CF1B58964D}" srcId="{7E3757AA-BD0B-4252-9214-0F5E9229485A}" destId="{F2C13885-958A-4AC7-98C6-D708135A0863}" srcOrd="0" destOrd="0" parTransId="{CD4C982F-34FD-4E6D-883C-C2168C15ECDE}" sibTransId="{7974E238-1BB5-4676-886D-A5C60FF0C209}"/>
    <dgm:cxn modelId="{E68BE404-0896-45CF-A42F-9AEBD9EFF6D9}" type="presOf" srcId="{338110EA-ED77-4917-8D29-EB22D9C71C9E}" destId="{B60F1372-2358-4F29-9B31-873F9217EC2B}" srcOrd="0" destOrd="0" presId="urn:microsoft.com/office/officeart/2005/8/layout/hierarchy6"/>
    <dgm:cxn modelId="{07B9794F-568A-4C50-8B30-37DC845F4603}" type="presOf" srcId="{B5028D78-D366-4FB4-8838-F60CBA77C500}" destId="{B34F7AF1-A3A7-46D0-B47B-1C6C46CDC1FE}" srcOrd="1" destOrd="0" presId="urn:microsoft.com/office/officeart/2005/8/layout/hierarchy6"/>
    <dgm:cxn modelId="{CD900561-B740-4D8C-9035-6A1AE7E39E66}" srcId="{7E3757AA-BD0B-4252-9214-0F5E9229485A}" destId="{6BC7B824-A417-4ACA-AE52-4B4B86BA0E5C}" srcOrd="1" destOrd="0" parTransId="{F5843870-D32C-448F-B319-B25EF002E657}" sibTransId="{A9BB94A4-EBEA-4C1F-9731-CA4BA0CA5EFF}"/>
    <dgm:cxn modelId="{0EB89C97-CE61-46A2-8919-D43935882318}" type="presParOf" srcId="{0DA72942-1D38-4755-A849-8EEF3F68F5F3}" destId="{C8EF1479-1CF1-4A51-AFBB-883B7578C350}" srcOrd="0" destOrd="0" presId="urn:microsoft.com/office/officeart/2005/8/layout/hierarchy6"/>
    <dgm:cxn modelId="{FE3656AD-8721-4555-905A-C6680E9B5B2F}" type="presParOf" srcId="{C8EF1479-1CF1-4A51-AFBB-883B7578C350}" destId="{0D46501B-B349-4A00-8327-74C6D6BEE30D}" srcOrd="0" destOrd="0" presId="urn:microsoft.com/office/officeart/2005/8/layout/hierarchy6"/>
    <dgm:cxn modelId="{F9B33768-778D-47A7-91C3-1C7D3BB6B7CD}" type="presParOf" srcId="{C8EF1479-1CF1-4A51-AFBB-883B7578C350}" destId="{91E93DE6-40E5-44AD-88CB-6486A4128752}" srcOrd="1" destOrd="0" presId="urn:microsoft.com/office/officeart/2005/8/layout/hierarchy6"/>
    <dgm:cxn modelId="{6BF63225-0BA7-4B90-93D5-59B56525A429}" type="presParOf" srcId="{91E93DE6-40E5-44AD-88CB-6486A4128752}" destId="{F90E8E6B-2142-4DA0-BD59-3AFA1773D86B}" srcOrd="0" destOrd="0" presId="urn:microsoft.com/office/officeart/2005/8/layout/hierarchy6"/>
    <dgm:cxn modelId="{F53F4D8F-904A-4815-A28E-8CD5ABB7EC84}" type="presParOf" srcId="{F90E8E6B-2142-4DA0-BD59-3AFA1773D86B}" destId="{D0F3D4AD-307C-4BF1-BDDA-47E3FDF1D4B5}" srcOrd="0" destOrd="0" presId="urn:microsoft.com/office/officeart/2005/8/layout/hierarchy6"/>
    <dgm:cxn modelId="{B97304F6-E15B-44E6-B6E9-9DA1CDB355AB}" type="presParOf" srcId="{F90E8E6B-2142-4DA0-BD59-3AFA1773D86B}" destId="{A27A9999-7EB4-4528-AE50-E48E3774147D}" srcOrd="1" destOrd="0" presId="urn:microsoft.com/office/officeart/2005/8/layout/hierarchy6"/>
    <dgm:cxn modelId="{74AB15FB-8BEA-4FED-9D84-063597CEE700}" type="presParOf" srcId="{A27A9999-7EB4-4528-AE50-E48E3774147D}" destId="{B60F1372-2358-4F29-9B31-873F9217EC2B}" srcOrd="0" destOrd="0" presId="urn:microsoft.com/office/officeart/2005/8/layout/hierarchy6"/>
    <dgm:cxn modelId="{AF8A4753-21EB-4C26-A573-E2E46D88B06D}" type="presParOf" srcId="{A27A9999-7EB4-4528-AE50-E48E3774147D}" destId="{FFA08FE2-4697-44F0-A056-B4C3609E575A}" srcOrd="1" destOrd="0" presId="urn:microsoft.com/office/officeart/2005/8/layout/hierarchy6"/>
    <dgm:cxn modelId="{3D5ABE21-7E86-4F13-A06E-F1D08C84E678}" type="presParOf" srcId="{FFA08FE2-4697-44F0-A056-B4C3609E575A}" destId="{C4D0220B-A8EF-4BA7-9128-2942B6ED986D}" srcOrd="0" destOrd="0" presId="urn:microsoft.com/office/officeart/2005/8/layout/hierarchy6"/>
    <dgm:cxn modelId="{B0694172-E952-40E9-8463-C9E0E6E3F4B3}" type="presParOf" srcId="{FFA08FE2-4697-44F0-A056-B4C3609E575A}" destId="{037C55BC-6065-421C-A3F5-EA3299677374}" srcOrd="1" destOrd="0" presId="urn:microsoft.com/office/officeart/2005/8/layout/hierarchy6"/>
    <dgm:cxn modelId="{EC5ABBF4-F531-48CE-8FDF-AB6593853160}" type="presParOf" srcId="{037C55BC-6065-421C-A3F5-EA3299677374}" destId="{1397C244-8674-4C7F-B189-207035B9E8F8}" srcOrd="0" destOrd="0" presId="urn:microsoft.com/office/officeart/2005/8/layout/hierarchy6"/>
    <dgm:cxn modelId="{E7C8F610-A3BF-4810-8C5E-D68456B38A7F}" type="presParOf" srcId="{037C55BC-6065-421C-A3F5-EA3299677374}" destId="{B8807B83-F839-4804-A179-3541FBD57881}" srcOrd="1" destOrd="0" presId="urn:microsoft.com/office/officeart/2005/8/layout/hierarchy6"/>
    <dgm:cxn modelId="{AC67508F-52C9-4095-99E2-F0B813B0266B}" type="presParOf" srcId="{B8807B83-F839-4804-A179-3541FBD57881}" destId="{3F922EAE-36DA-44E4-8998-C5BDFFC411A3}" srcOrd="0" destOrd="0" presId="urn:microsoft.com/office/officeart/2005/8/layout/hierarchy6"/>
    <dgm:cxn modelId="{D130F9E4-976C-4644-BE5E-6801813B2655}" type="presParOf" srcId="{B8807B83-F839-4804-A179-3541FBD57881}" destId="{6DD9BE47-4603-42B7-B261-6934FCEA5F96}" srcOrd="1" destOrd="0" presId="urn:microsoft.com/office/officeart/2005/8/layout/hierarchy6"/>
    <dgm:cxn modelId="{EC519F17-3858-417B-B506-5FA3963A3609}" type="presParOf" srcId="{037C55BC-6065-421C-A3F5-EA3299677374}" destId="{9EB42F1C-3D00-4858-A6B6-8C8FD08AD2AB}" srcOrd="2" destOrd="0" presId="urn:microsoft.com/office/officeart/2005/8/layout/hierarchy6"/>
    <dgm:cxn modelId="{30AD9CB0-05DE-4BD7-B78D-723DF0E7EE19}" type="presParOf" srcId="{037C55BC-6065-421C-A3F5-EA3299677374}" destId="{1D858DB6-5470-4ED9-84FC-832ED23779E5}" srcOrd="3" destOrd="0" presId="urn:microsoft.com/office/officeart/2005/8/layout/hierarchy6"/>
    <dgm:cxn modelId="{C92290F7-09A5-426F-A8E8-9CC7369571F1}" type="presParOf" srcId="{1D858DB6-5470-4ED9-84FC-832ED23779E5}" destId="{255258A4-46FC-4C56-A190-C1B7DFCD18A1}" srcOrd="0" destOrd="0" presId="urn:microsoft.com/office/officeart/2005/8/layout/hierarchy6"/>
    <dgm:cxn modelId="{06AFFDAC-5C7E-4EDE-AB6C-53697E03841D}" type="presParOf" srcId="{1D858DB6-5470-4ED9-84FC-832ED23779E5}" destId="{691C69D8-58F0-4F8F-9C16-703DBB225D17}" srcOrd="1" destOrd="0" presId="urn:microsoft.com/office/officeart/2005/8/layout/hierarchy6"/>
    <dgm:cxn modelId="{64C9B8A4-2C48-419B-ADE9-8118887EAFAA}" type="presParOf" srcId="{0DA72942-1D38-4755-A849-8EEF3F68F5F3}" destId="{78AA0AD6-33DD-406A-81DE-F8045F3B34D9}" srcOrd="1" destOrd="0" presId="urn:microsoft.com/office/officeart/2005/8/layout/hierarchy6"/>
    <dgm:cxn modelId="{64CBCF94-42AD-4C28-9B03-57926777C37B}" type="presParOf" srcId="{78AA0AD6-33DD-406A-81DE-F8045F3B34D9}" destId="{8AA87C90-A038-4634-B891-3B30DCDDC69A}" srcOrd="0" destOrd="0" presId="urn:microsoft.com/office/officeart/2005/8/layout/hierarchy6"/>
    <dgm:cxn modelId="{519739E2-E559-40BF-AED4-E59448AEA9BF}" type="presParOf" srcId="{8AA87C90-A038-4634-B891-3B30DCDDC69A}" destId="{A3E38C46-4D27-4F89-A13A-4744D9195C87}" srcOrd="0" destOrd="0" presId="urn:microsoft.com/office/officeart/2005/8/layout/hierarchy6"/>
    <dgm:cxn modelId="{BC7A8491-8B39-4F41-BD75-511A2AAB9CA5}" type="presParOf" srcId="{8AA87C90-A038-4634-B891-3B30DCDDC69A}" destId="{61F15D82-2BD6-407E-B3B2-CE125862F9BC}" srcOrd="1" destOrd="0" presId="urn:microsoft.com/office/officeart/2005/8/layout/hierarchy6"/>
    <dgm:cxn modelId="{287D0CFC-D5B7-4445-8341-8980B4428468}" type="presParOf" srcId="{78AA0AD6-33DD-406A-81DE-F8045F3B34D9}" destId="{3A892D82-4201-41DC-A986-AC5C0A7ACF58}" srcOrd="1" destOrd="0" presId="urn:microsoft.com/office/officeart/2005/8/layout/hierarchy6"/>
    <dgm:cxn modelId="{FDFD850C-336D-46B6-8504-44E99ABE5C7A}" type="presParOf" srcId="{3A892D82-4201-41DC-A986-AC5C0A7ACF58}" destId="{4BD42B3A-D731-4E2F-9775-E629742AECE3}" srcOrd="0" destOrd="0" presId="urn:microsoft.com/office/officeart/2005/8/layout/hierarchy6"/>
    <dgm:cxn modelId="{71019642-9798-4E8D-B41B-3B1E12D6415C}" type="presParOf" srcId="{78AA0AD6-33DD-406A-81DE-F8045F3B34D9}" destId="{6E10A665-D17D-464C-ADC9-9D9141820C66}" srcOrd="2" destOrd="0" presId="urn:microsoft.com/office/officeart/2005/8/layout/hierarchy6"/>
    <dgm:cxn modelId="{D9FE7AD0-D717-4605-A67E-00E02D71C1CE}" type="presParOf" srcId="{6E10A665-D17D-464C-ADC9-9D9141820C66}" destId="{4048B2B3-11DE-4932-A5B8-912EF9E47919}" srcOrd="0" destOrd="0" presId="urn:microsoft.com/office/officeart/2005/8/layout/hierarchy6"/>
    <dgm:cxn modelId="{D65358BF-ECB6-4CC5-A238-36DAE5051A92}" type="presParOf" srcId="{6E10A665-D17D-464C-ADC9-9D9141820C66}" destId="{B34F7AF1-A3A7-46D0-B47B-1C6C46CDC1FE}" srcOrd="1" destOrd="0" presId="urn:microsoft.com/office/officeart/2005/8/layout/hierarchy6"/>
    <dgm:cxn modelId="{92DAA66B-63E8-476D-B52C-F3BC8702831C}" type="presParOf" srcId="{78AA0AD6-33DD-406A-81DE-F8045F3B34D9}" destId="{E5A995B2-7E7F-4E69-9FDB-2CF55248A589}" srcOrd="3" destOrd="0" presId="urn:microsoft.com/office/officeart/2005/8/layout/hierarchy6"/>
    <dgm:cxn modelId="{BF8238B8-9E7C-45F3-8964-18A32FEDEE23}" type="presParOf" srcId="{E5A995B2-7E7F-4E69-9FDB-2CF55248A589}" destId="{5C7B662D-A6A6-4665-B12E-7FE9F1FC454E}" srcOrd="0" destOrd="0" presId="urn:microsoft.com/office/officeart/2005/8/layout/hierarchy6"/>
    <dgm:cxn modelId="{81D0D6E0-CD5C-4516-BE5A-EE4165C08E20}" type="presParOf" srcId="{78AA0AD6-33DD-406A-81DE-F8045F3B34D9}" destId="{D7AF9D1A-F9B0-470D-823E-96E11985C747}" srcOrd="4" destOrd="0" presId="urn:microsoft.com/office/officeart/2005/8/layout/hierarchy6"/>
    <dgm:cxn modelId="{54EC46E0-328E-4C10-AA3C-587A4C579082}" type="presParOf" srcId="{D7AF9D1A-F9B0-470D-823E-96E11985C747}" destId="{064B2D9B-D6BE-4BDD-8D9F-21A47B04F847}" srcOrd="0" destOrd="0" presId="urn:microsoft.com/office/officeart/2005/8/layout/hierarchy6"/>
    <dgm:cxn modelId="{A6781A92-849C-4C25-A4DC-BE2871497C0C}" type="presParOf" srcId="{D7AF9D1A-F9B0-470D-823E-96E11985C747}" destId="{02CD9890-43A9-4D3B-9E61-962D01C94B2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B2D9B-D6BE-4BDD-8D9F-21A47B04F847}">
      <dsp:nvSpPr>
        <dsp:cNvPr id="0" name=""/>
        <dsp:cNvSpPr/>
      </dsp:nvSpPr>
      <dsp:spPr>
        <a:xfrm>
          <a:off x="0" y="3735447"/>
          <a:ext cx="7355393" cy="15998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kern="1200" dirty="0">
              <a:latin typeface="Times New Roman" pitchFamily="18" charset="0"/>
              <a:cs typeface="Times New Roman" pitchFamily="18" charset="0"/>
            </a:rPr>
            <a:t>III</a:t>
          </a:r>
          <a:r>
            <a:rPr lang="it-IT" sz="2600" kern="1200" dirty="0">
              <a:latin typeface="Garamond" pitchFamily="18" charset="0"/>
            </a:rPr>
            <a:t> </a:t>
          </a:r>
          <a:r>
            <a:rPr lang="it-IT" sz="1600" kern="1200" dirty="0">
              <a:latin typeface="Times New Roman" pitchFamily="18" charset="0"/>
              <a:cs typeface="Times New Roman" pitchFamily="18" charset="0"/>
            </a:rPr>
            <a:t>linea</a:t>
          </a:r>
        </a:p>
      </dsp:txBody>
      <dsp:txXfrm>
        <a:off x="0" y="3735447"/>
        <a:ext cx="2206617" cy="1599845"/>
      </dsp:txXfrm>
    </dsp:sp>
    <dsp:sp modelId="{4048B2B3-11DE-4932-A5B8-912EF9E47919}">
      <dsp:nvSpPr>
        <dsp:cNvPr id="0" name=""/>
        <dsp:cNvSpPr/>
      </dsp:nvSpPr>
      <dsp:spPr>
        <a:xfrm>
          <a:off x="0" y="1867915"/>
          <a:ext cx="7355393" cy="15998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kern="1200" dirty="0">
              <a:latin typeface="Times New Roman" pitchFamily="18" charset="0"/>
              <a:cs typeface="Times New Roman" pitchFamily="18" charset="0"/>
            </a:rPr>
            <a:t>II</a:t>
          </a:r>
          <a:r>
            <a:rPr lang="it-IT" sz="2600" kern="1200" dirty="0">
              <a:latin typeface="Times New Roman" pitchFamily="18" charset="0"/>
              <a:cs typeface="Times New Roman" pitchFamily="18" charset="0"/>
            </a:rPr>
            <a:t> </a:t>
          </a:r>
          <a:r>
            <a:rPr lang="it-IT" sz="1600" kern="1200" dirty="0">
              <a:latin typeface="Times New Roman" pitchFamily="18" charset="0"/>
              <a:cs typeface="Times New Roman" pitchFamily="18" charset="0"/>
            </a:rPr>
            <a:t>linea</a:t>
          </a:r>
        </a:p>
      </dsp:txBody>
      <dsp:txXfrm>
        <a:off x="0" y="1867915"/>
        <a:ext cx="2206617" cy="1599845"/>
      </dsp:txXfrm>
    </dsp:sp>
    <dsp:sp modelId="{A3E38C46-4D27-4F89-A13A-4744D9195C87}">
      <dsp:nvSpPr>
        <dsp:cNvPr id="0" name=""/>
        <dsp:cNvSpPr/>
      </dsp:nvSpPr>
      <dsp:spPr>
        <a:xfrm>
          <a:off x="0" y="0"/>
          <a:ext cx="7355393" cy="15998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kern="1200" dirty="0">
              <a:latin typeface="Times New Roman" pitchFamily="18" charset="0"/>
              <a:cs typeface="Times New Roman" pitchFamily="18" charset="0"/>
            </a:rPr>
            <a:t>I</a:t>
          </a:r>
          <a:r>
            <a:rPr lang="it-IT" sz="2600" kern="1200" dirty="0">
              <a:latin typeface="Garamond" pitchFamily="18" charset="0"/>
            </a:rPr>
            <a:t> </a:t>
          </a:r>
          <a:r>
            <a:rPr lang="it-IT" sz="1600" kern="1200" dirty="0">
              <a:latin typeface="Times New Roman" pitchFamily="18" charset="0"/>
              <a:cs typeface="Times New Roman" pitchFamily="18" charset="0"/>
            </a:rPr>
            <a:t>linea</a:t>
          </a:r>
        </a:p>
      </dsp:txBody>
      <dsp:txXfrm>
        <a:off x="0" y="0"/>
        <a:ext cx="2206617" cy="1599845"/>
      </dsp:txXfrm>
    </dsp:sp>
    <dsp:sp modelId="{D0F3D4AD-307C-4BF1-BDDA-47E3FDF1D4B5}">
      <dsp:nvSpPr>
        <dsp:cNvPr id="0" name=""/>
        <dsp:cNvSpPr/>
      </dsp:nvSpPr>
      <dsp:spPr>
        <a:xfrm>
          <a:off x="3703627" y="134227"/>
          <a:ext cx="2007648" cy="1338432"/>
        </a:xfrm>
        <a:prstGeom prst="roundRect">
          <a:avLst>
            <a:gd name="adj" fmla="val 10000"/>
          </a:avLst>
        </a:prstGeom>
        <a:solidFill>
          <a:schemeClr val="bg1"/>
        </a:solidFill>
        <a:ln w="31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it-IT" sz="950" b="1" kern="1200" dirty="0">
              <a:solidFill>
                <a:sysClr val="windowText" lastClr="000000"/>
              </a:solidFill>
              <a:latin typeface="Times New Roman" pitchFamily="18" charset="0"/>
              <a:cs typeface="Times New Roman" pitchFamily="18" charset="0"/>
            </a:rPr>
            <a:t>FANS </a:t>
          </a:r>
        </a:p>
        <a:p>
          <a:pPr lvl="0" algn="ctr" defTabSz="422275">
            <a:lnSpc>
              <a:spcPct val="90000"/>
            </a:lnSpc>
            <a:spcBef>
              <a:spcPct val="0"/>
            </a:spcBef>
            <a:spcAft>
              <a:spcPct val="35000"/>
            </a:spcAft>
          </a:pPr>
          <a:r>
            <a:rPr lang="it-IT" sz="950" b="1" kern="1200" dirty="0">
              <a:solidFill>
                <a:sysClr val="windowText" lastClr="000000"/>
              </a:solidFill>
              <a:latin typeface="Times New Roman" pitchFamily="18" charset="0"/>
              <a:cs typeface="Times New Roman" pitchFamily="18" charset="0"/>
            </a:rPr>
            <a:t>(Naprossene 10-15 mg/kg/die)</a:t>
          </a:r>
        </a:p>
        <a:p>
          <a:pPr lvl="0" algn="ctr" defTabSz="422275">
            <a:lnSpc>
              <a:spcPct val="90000"/>
            </a:lnSpc>
            <a:spcBef>
              <a:spcPct val="0"/>
            </a:spcBef>
            <a:spcAft>
              <a:spcPct val="35000"/>
            </a:spcAft>
          </a:pPr>
          <a:r>
            <a:rPr lang="it-IT" sz="950" b="1" kern="1200" dirty="0">
              <a:solidFill>
                <a:sysClr val="windowText" lastClr="000000"/>
              </a:solidFill>
              <a:latin typeface="Times New Roman" pitchFamily="18" charset="0"/>
              <a:cs typeface="Times New Roman" pitchFamily="18" charset="0"/>
            </a:rPr>
            <a:t>- </a:t>
          </a:r>
        </a:p>
        <a:p>
          <a:pPr lvl="0" algn="ctr" defTabSz="422275">
            <a:lnSpc>
              <a:spcPct val="90000"/>
            </a:lnSpc>
            <a:spcBef>
              <a:spcPct val="0"/>
            </a:spcBef>
            <a:spcAft>
              <a:spcPct val="35000"/>
            </a:spcAft>
          </a:pPr>
          <a:r>
            <a:rPr lang="it-IT" sz="950" b="1" kern="1200" dirty="0" err="1">
              <a:solidFill>
                <a:sysClr val="windowText" lastClr="000000"/>
              </a:solidFill>
              <a:latin typeface="Times New Roman" pitchFamily="18" charset="0"/>
              <a:cs typeface="Times New Roman" pitchFamily="18" charset="0"/>
            </a:rPr>
            <a:t>Salazopirina </a:t>
          </a:r>
        </a:p>
        <a:p>
          <a:pPr lvl="0" algn="ctr" defTabSz="422275">
            <a:lnSpc>
              <a:spcPct val="90000"/>
            </a:lnSpc>
            <a:spcBef>
              <a:spcPct val="0"/>
            </a:spcBef>
            <a:spcAft>
              <a:spcPct val="35000"/>
            </a:spcAft>
          </a:pPr>
          <a:r>
            <a:rPr lang="it-IT" sz="950" b="1" kern="1200" dirty="0" err="1">
              <a:solidFill>
                <a:sysClr val="windowText" lastClr="000000"/>
              </a:solidFill>
              <a:latin typeface="Times New Roman" pitchFamily="18" charset="0"/>
              <a:cs typeface="Times New Roman" pitchFamily="18" charset="0"/>
            </a:rPr>
            <a:t>(20 mg/kg/die)</a:t>
          </a:r>
          <a:endParaRPr lang="it-IT" sz="950" b="1" kern="1200" dirty="0">
            <a:solidFill>
              <a:sysClr val="windowText" lastClr="000000"/>
            </a:solidFill>
            <a:latin typeface="Times New Roman" pitchFamily="18" charset="0"/>
            <a:cs typeface="Times New Roman" pitchFamily="18" charset="0"/>
          </a:endParaRPr>
        </a:p>
      </dsp:txBody>
      <dsp:txXfrm>
        <a:off x="3742828" y="173428"/>
        <a:ext cx="1929246" cy="1260030"/>
      </dsp:txXfrm>
    </dsp:sp>
    <dsp:sp modelId="{B60F1372-2358-4F29-9B31-873F9217EC2B}">
      <dsp:nvSpPr>
        <dsp:cNvPr id="0" name=""/>
        <dsp:cNvSpPr/>
      </dsp:nvSpPr>
      <dsp:spPr>
        <a:xfrm>
          <a:off x="4661731" y="1472659"/>
          <a:ext cx="91440" cy="535373"/>
        </a:xfrm>
        <a:custGeom>
          <a:avLst/>
          <a:gdLst/>
          <a:ahLst/>
          <a:cxnLst/>
          <a:rect l="0" t="0" r="0" b="0"/>
          <a:pathLst>
            <a:path>
              <a:moveTo>
                <a:pt x="45720" y="0"/>
              </a:moveTo>
              <a:lnTo>
                <a:pt x="45720" y="535373"/>
              </a:lnTo>
            </a:path>
          </a:pathLst>
        </a:custGeom>
        <a:noFill/>
        <a:ln w="952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4D0220B-A8EF-4BA7-9128-2942B6ED986D}">
      <dsp:nvSpPr>
        <dsp:cNvPr id="0" name=""/>
        <dsp:cNvSpPr/>
      </dsp:nvSpPr>
      <dsp:spPr>
        <a:xfrm>
          <a:off x="3703627" y="2008032"/>
          <a:ext cx="2007648" cy="1338432"/>
        </a:xfrm>
        <a:prstGeom prst="roundRect">
          <a:avLst>
            <a:gd name="adj" fmla="val 10000"/>
          </a:avLst>
        </a:prstGeom>
        <a:solidFill>
          <a:schemeClr val="bg1"/>
        </a:solidFill>
        <a:ln w="31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it-IT" sz="950" b="1" kern="1200" dirty="0">
              <a:solidFill>
                <a:sysClr val="windowText" lastClr="000000"/>
              </a:solidFill>
              <a:latin typeface="Times New Roman" pitchFamily="18" charset="0"/>
              <a:cs typeface="Times New Roman" pitchFamily="18" charset="0"/>
            </a:rPr>
            <a:t>Ciclo di steroide</a:t>
          </a:r>
        </a:p>
        <a:p>
          <a:pPr lvl="0" algn="ctr" defTabSz="422275">
            <a:lnSpc>
              <a:spcPct val="90000"/>
            </a:lnSpc>
            <a:spcBef>
              <a:spcPct val="0"/>
            </a:spcBef>
            <a:spcAft>
              <a:spcPct val="35000"/>
            </a:spcAft>
          </a:pPr>
          <a:r>
            <a:rPr lang="it-IT" sz="950" b="1" kern="1200" dirty="0">
              <a:solidFill>
                <a:sysClr val="windowText" lastClr="000000"/>
              </a:solidFill>
              <a:latin typeface="Times New Roman" pitchFamily="18" charset="0"/>
              <a:cs typeface="Times New Roman" pitchFamily="18" charset="0"/>
            </a:rPr>
            <a:t>(Prednisone 1-2 mg/kg/die)</a:t>
          </a:r>
        </a:p>
        <a:p>
          <a:pPr lvl="0" algn="ctr" defTabSz="422275">
            <a:lnSpc>
              <a:spcPct val="90000"/>
            </a:lnSpc>
            <a:spcBef>
              <a:spcPct val="0"/>
            </a:spcBef>
            <a:spcAft>
              <a:spcPct val="35000"/>
            </a:spcAft>
          </a:pPr>
          <a:r>
            <a:rPr lang="it-IT" sz="950" b="1" kern="1200" dirty="0">
              <a:solidFill>
                <a:sysClr val="windowText" lastClr="000000"/>
              </a:solidFill>
              <a:latin typeface="Times New Roman" pitchFamily="18" charset="0"/>
              <a:cs typeface="Times New Roman" pitchFamily="18" charset="0"/>
            </a:rPr>
            <a:t>+</a:t>
          </a:r>
        </a:p>
        <a:p>
          <a:pPr lvl="0" algn="ctr" defTabSz="422275">
            <a:lnSpc>
              <a:spcPct val="90000"/>
            </a:lnSpc>
            <a:spcBef>
              <a:spcPct val="0"/>
            </a:spcBef>
            <a:spcAft>
              <a:spcPct val="35000"/>
            </a:spcAft>
          </a:pPr>
          <a:r>
            <a:rPr lang="it-IT" sz="950" b="1" kern="1200" dirty="0">
              <a:solidFill>
                <a:sysClr val="windowText" lastClr="000000"/>
              </a:solidFill>
              <a:latin typeface="Times New Roman" pitchFamily="18" charset="0"/>
              <a:cs typeface="Times New Roman" pitchFamily="18" charset="0"/>
            </a:rPr>
            <a:t>Methotrexate</a:t>
          </a:r>
        </a:p>
        <a:p>
          <a:pPr lvl="0" algn="ctr" defTabSz="422275">
            <a:lnSpc>
              <a:spcPct val="90000"/>
            </a:lnSpc>
            <a:spcBef>
              <a:spcPct val="0"/>
            </a:spcBef>
            <a:spcAft>
              <a:spcPct val="35000"/>
            </a:spcAft>
          </a:pPr>
          <a:r>
            <a:rPr lang="it-IT" sz="950" b="1" kern="1200" dirty="0">
              <a:solidFill>
                <a:sysClr val="windowText" lastClr="000000"/>
              </a:solidFill>
              <a:latin typeface="Times New Roman" pitchFamily="18" charset="0"/>
              <a:cs typeface="Times New Roman" pitchFamily="18" charset="0"/>
            </a:rPr>
            <a:t>(15 mg/m</a:t>
          </a:r>
          <a:r>
            <a:rPr lang="it-IT" sz="950" b="1" kern="1200" baseline="30000" dirty="0">
              <a:solidFill>
                <a:sysClr val="windowText" lastClr="000000"/>
              </a:solidFill>
              <a:latin typeface="Times New Roman" pitchFamily="18" charset="0"/>
              <a:cs typeface="Times New Roman" pitchFamily="18" charset="0"/>
            </a:rPr>
            <a:t>2</a:t>
          </a:r>
          <a:r>
            <a:rPr lang="it-IT" sz="950" b="1" kern="1200" baseline="0" dirty="0">
              <a:solidFill>
                <a:sysClr val="windowText" lastClr="000000"/>
              </a:solidFill>
              <a:latin typeface="Times New Roman" pitchFamily="18" charset="0"/>
              <a:cs typeface="Times New Roman" pitchFamily="18" charset="0"/>
            </a:rPr>
            <a:t>/settimana)</a:t>
          </a:r>
          <a:endParaRPr lang="it-IT" sz="950" b="1" kern="1200" dirty="0">
            <a:solidFill>
              <a:sysClr val="windowText" lastClr="000000"/>
            </a:solidFill>
            <a:latin typeface="Times New Roman" pitchFamily="18" charset="0"/>
            <a:cs typeface="Times New Roman" pitchFamily="18" charset="0"/>
          </a:endParaRPr>
        </a:p>
      </dsp:txBody>
      <dsp:txXfrm>
        <a:off x="3742828" y="2047233"/>
        <a:ext cx="1929246" cy="1260030"/>
      </dsp:txXfrm>
    </dsp:sp>
    <dsp:sp modelId="{1397C244-8674-4C7F-B189-207035B9E8F8}">
      <dsp:nvSpPr>
        <dsp:cNvPr id="0" name=""/>
        <dsp:cNvSpPr/>
      </dsp:nvSpPr>
      <dsp:spPr>
        <a:xfrm>
          <a:off x="3402479" y="3346465"/>
          <a:ext cx="1304971" cy="535373"/>
        </a:xfrm>
        <a:custGeom>
          <a:avLst/>
          <a:gdLst/>
          <a:ahLst/>
          <a:cxnLst/>
          <a:rect l="0" t="0" r="0" b="0"/>
          <a:pathLst>
            <a:path>
              <a:moveTo>
                <a:pt x="1304971" y="0"/>
              </a:moveTo>
              <a:lnTo>
                <a:pt x="1304971" y="267686"/>
              </a:lnTo>
              <a:lnTo>
                <a:pt x="0" y="267686"/>
              </a:lnTo>
              <a:lnTo>
                <a:pt x="0" y="535373"/>
              </a:lnTo>
            </a:path>
          </a:pathLst>
        </a:custGeom>
        <a:noFill/>
        <a:ln w="952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F922EAE-36DA-44E4-8998-C5BDFFC411A3}">
      <dsp:nvSpPr>
        <dsp:cNvPr id="0" name=""/>
        <dsp:cNvSpPr/>
      </dsp:nvSpPr>
      <dsp:spPr>
        <a:xfrm>
          <a:off x="2398655" y="3881838"/>
          <a:ext cx="2007648" cy="1338432"/>
        </a:xfrm>
        <a:prstGeom prst="roundRect">
          <a:avLst>
            <a:gd name="adj" fmla="val 10000"/>
          </a:avLst>
        </a:prstGeom>
        <a:solidFill>
          <a:schemeClr val="bg1"/>
        </a:solidFill>
        <a:ln w="31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it-IT" sz="950" b="1" kern="1200" dirty="0" err="1">
              <a:solidFill>
                <a:sysClr val="windowText" lastClr="000000"/>
              </a:solidFill>
              <a:latin typeface="Times New Roman" pitchFamily="18" charset="0"/>
              <a:cs typeface="Times New Roman" pitchFamily="18" charset="0"/>
            </a:rPr>
            <a:t>Anti-TNF</a:t>
          </a:r>
          <a:r>
            <a:rPr lang="el-GR" sz="950" b="1" kern="1200" dirty="0" err="1">
              <a:solidFill>
                <a:sysClr val="windowText" lastClr="000000"/>
              </a:solidFill>
              <a:latin typeface="Times New Roman" pitchFamily="18" charset="0"/>
              <a:cs typeface="Times New Roman" pitchFamily="18" charset="0"/>
            </a:rPr>
            <a:t>α</a:t>
          </a:r>
          <a:endParaRPr lang="it-IT" sz="950" b="1" kern="1200" dirty="0" err="1">
            <a:solidFill>
              <a:sysClr val="windowText" lastClr="000000"/>
            </a:solidFill>
            <a:latin typeface="Times New Roman" pitchFamily="18" charset="0"/>
            <a:cs typeface="Times New Roman" pitchFamily="18" charset="0"/>
          </a:endParaRPr>
        </a:p>
        <a:p>
          <a:pPr lvl="0" algn="ctr" defTabSz="422275">
            <a:lnSpc>
              <a:spcPct val="90000"/>
            </a:lnSpc>
            <a:spcBef>
              <a:spcPct val="0"/>
            </a:spcBef>
            <a:spcAft>
              <a:spcPct val="35000"/>
            </a:spcAft>
          </a:pPr>
          <a:r>
            <a:rPr lang="it-IT" sz="950" b="1" kern="1200" dirty="0">
              <a:solidFill>
                <a:sysClr val="windowText" lastClr="000000"/>
              </a:solidFill>
              <a:latin typeface="Times New Roman" pitchFamily="18" charset="0"/>
              <a:cs typeface="Times New Roman" pitchFamily="18" charset="0"/>
            </a:rPr>
            <a:t>(</a:t>
          </a:r>
          <a:r>
            <a:rPr lang="it-IT" sz="950" b="1" kern="1200" dirty="0" err="1">
              <a:solidFill>
                <a:sysClr val="windowText" lastClr="000000"/>
              </a:solidFill>
              <a:latin typeface="Times New Roman" pitchFamily="18" charset="0"/>
              <a:cs typeface="Times New Roman" pitchFamily="18" charset="0"/>
            </a:rPr>
            <a:t>Etanercept</a:t>
          </a:r>
          <a:r>
            <a:rPr lang="it-IT" sz="950" b="1" kern="1200" dirty="0">
              <a:solidFill>
                <a:sysClr val="windowText" lastClr="000000"/>
              </a:solidFill>
              <a:latin typeface="Times New Roman" pitchFamily="18" charset="0"/>
              <a:cs typeface="Times New Roman" pitchFamily="18" charset="0"/>
            </a:rPr>
            <a:t> 0,8 mg/kg 2 volte/settimana)</a:t>
          </a:r>
        </a:p>
        <a:p>
          <a:pPr lvl="0" algn="ctr" defTabSz="422275">
            <a:lnSpc>
              <a:spcPct val="90000"/>
            </a:lnSpc>
            <a:spcBef>
              <a:spcPct val="0"/>
            </a:spcBef>
            <a:spcAft>
              <a:spcPct val="35000"/>
            </a:spcAft>
          </a:pPr>
          <a:r>
            <a:rPr lang="it-IT" sz="950" kern="1200" dirty="0">
              <a:solidFill>
                <a:sysClr val="windowText" lastClr="000000"/>
              </a:solidFill>
              <a:latin typeface="Times New Roman" pitchFamily="18" charset="0"/>
              <a:cs typeface="Times New Roman" pitchFamily="18" charset="0"/>
            </a:rPr>
            <a:t>prevalente coinvolgimento </a:t>
          </a:r>
          <a:r>
            <a:rPr lang="it-IT" sz="950" kern="1200" dirty="0" smtClean="0">
              <a:solidFill>
                <a:sysClr val="windowText" lastClr="000000"/>
              </a:solidFill>
              <a:latin typeface="Times New Roman" pitchFamily="18" charset="0"/>
              <a:cs typeface="Times New Roman" pitchFamily="18" charset="0"/>
            </a:rPr>
            <a:t>periferico/cutaneo</a:t>
          </a:r>
          <a:endParaRPr lang="it-IT" sz="950" kern="1200" dirty="0">
            <a:solidFill>
              <a:sysClr val="windowText" lastClr="000000"/>
            </a:solidFill>
            <a:latin typeface="Times New Roman" pitchFamily="18" charset="0"/>
            <a:cs typeface="Times New Roman" pitchFamily="18" charset="0"/>
          </a:endParaRPr>
        </a:p>
      </dsp:txBody>
      <dsp:txXfrm>
        <a:off x="2437856" y="3921039"/>
        <a:ext cx="1929246" cy="1260030"/>
      </dsp:txXfrm>
    </dsp:sp>
    <dsp:sp modelId="{9EB42F1C-3D00-4858-A6B6-8C8FD08AD2AB}">
      <dsp:nvSpPr>
        <dsp:cNvPr id="0" name=""/>
        <dsp:cNvSpPr/>
      </dsp:nvSpPr>
      <dsp:spPr>
        <a:xfrm>
          <a:off x="4707451" y="3346465"/>
          <a:ext cx="1304971" cy="535373"/>
        </a:xfrm>
        <a:custGeom>
          <a:avLst/>
          <a:gdLst/>
          <a:ahLst/>
          <a:cxnLst/>
          <a:rect l="0" t="0" r="0" b="0"/>
          <a:pathLst>
            <a:path>
              <a:moveTo>
                <a:pt x="0" y="0"/>
              </a:moveTo>
              <a:lnTo>
                <a:pt x="0" y="267686"/>
              </a:lnTo>
              <a:lnTo>
                <a:pt x="1304971" y="267686"/>
              </a:lnTo>
              <a:lnTo>
                <a:pt x="1304971" y="53537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5258A4-46FC-4C56-A190-C1B7DFCD18A1}">
      <dsp:nvSpPr>
        <dsp:cNvPr id="0" name=""/>
        <dsp:cNvSpPr/>
      </dsp:nvSpPr>
      <dsp:spPr>
        <a:xfrm>
          <a:off x="5008598" y="3881838"/>
          <a:ext cx="2007648" cy="1338432"/>
        </a:xfrm>
        <a:prstGeom prst="roundRect">
          <a:avLst>
            <a:gd name="adj" fmla="val 10000"/>
          </a:avLst>
        </a:prstGeom>
        <a:solidFill>
          <a:schemeClr val="bg1"/>
        </a:solidFill>
        <a:ln w="31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it-IT" sz="950" b="1" kern="1200" smtClean="0">
              <a:solidFill>
                <a:sysClr val="windowText" lastClr="000000"/>
              </a:solidFill>
              <a:latin typeface="Times New Roman" pitchFamily="18" charset="0"/>
              <a:cs typeface="Times New Roman" pitchFamily="18" charset="0"/>
            </a:rPr>
            <a:t>Bifosfonati</a:t>
          </a:r>
        </a:p>
        <a:p>
          <a:pPr lvl="0" algn="ctr" defTabSz="422275">
            <a:lnSpc>
              <a:spcPct val="90000"/>
            </a:lnSpc>
            <a:spcBef>
              <a:spcPct val="0"/>
            </a:spcBef>
            <a:spcAft>
              <a:spcPct val="35000"/>
            </a:spcAft>
          </a:pPr>
          <a:r>
            <a:rPr lang="it-IT" sz="950" b="1" kern="1200" smtClean="0">
              <a:solidFill>
                <a:sysClr val="windowText" lastClr="000000"/>
              </a:solidFill>
              <a:latin typeface="Times New Roman" pitchFamily="18" charset="0"/>
              <a:cs typeface="Times New Roman" pitchFamily="18" charset="0"/>
            </a:rPr>
            <a:t>(Pamidronato 1 mg/kg/die per 3 giorni consecutivi ogni 3 mesi o 1 volta/mese)</a:t>
          </a:r>
        </a:p>
        <a:p>
          <a:pPr lvl="0" algn="ctr" defTabSz="422275">
            <a:lnSpc>
              <a:spcPct val="90000"/>
            </a:lnSpc>
            <a:spcBef>
              <a:spcPct val="0"/>
            </a:spcBef>
            <a:spcAft>
              <a:spcPct val="35000"/>
            </a:spcAft>
          </a:pPr>
          <a:r>
            <a:rPr lang="it-IT" sz="950" kern="1200" smtClean="0">
              <a:solidFill>
                <a:sysClr val="windowText" lastClr="000000"/>
              </a:solidFill>
              <a:latin typeface="Times New Roman" pitchFamily="18" charset="0"/>
              <a:cs typeface="Times New Roman" pitchFamily="18" charset="0"/>
            </a:rPr>
            <a:t>prevalente interessamento assiale</a:t>
          </a:r>
          <a:endParaRPr lang="it-IT" sz="950" kern="1200" dirty="0">
            <a:solidFill>
              <a:sysClr val="windowText" lastClr="000000"/>
            </a:solidFill>
            <a:latin typeface="Times New Roman" pitchFamily="18" charset="0"/>
            <a:cs typeface="Times New Roman" pitchFamily="18" charset="0"/>
          </a:endParaRPr>
        </a:p>
      </dsp:txBody>
      <dsp:txXfrm>
        <a:off x="5047799" y="3921039"/>
        <a:ext cx="1929246" cy="12600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5B9B6-5CF3-4F26-876E-09B5DAFBF88F}" type="datetimeFigureOut">
              <a:rPr lang="it-IT" smtClean="0"/>
              <a:t>21/12/2016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028F6-1C81-43E7-8AFB-12D10B5B09D6}" type="slidenum">
              <a:rPr lang="it-IT" smtClean="0"/>
              <a:t>‹N›</a:t>
            </a:fld>
            <a:endParaRPr lang="it-IT"/>
          </a:p>
        </p:txBody>
      </p:sp>
    </p:spTree>
    <p:extLst>
      <p:ext uri="{BB962C8B-B14F-4D97-AF65-F5344CB8AC3E}">
        <p14:creationId xmlns:p14="http://schemas.microsoft.com/office/powerpoint/2010/main" val="225829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xpertconsult.inkling.com/read/petty-cassidy-textbook-pediatric-rheumatology-7/chapter-48/chapter48-reader-6#ddcf12683de3457288387485818cbf5b"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xpertconsult.inkling.com/read/petty-cassidy-textbook-pediatric-rheumatology-7/chapter-48/chapter48-reader-6#eb26a849ecb14d3598d9fac791df456b"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xpertconsult.inkling.com/read/petty-cassidy-textbook-pediatric-rheumatology-7/chapter-48/chapter48-reader-6#ddcf12683de3457288387485818cbf5b"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xpertconsult.inkling.com/read/petty-cassidy-textbook-pediatric-rheumatology-7/chapter-48/figure-48-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xpertconsult.inkling.com/read/petty-cassidy-textbook-pediatric-rheumatology-7/chapter-48/figure-48-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1</a:t>
            </a:fld>
            <a:endParaRPr lang="it-IT"/>
          </a:p>
        </p:txBody>
      </p:sp>
    </p:spTree>
    <p:extLst>
      <p:ext uri="{BB962C8B-B14F-4D97-AF65-F5344CB8AC3E}">
        <p14:creationId xmlns:p14="http://schemas.microsoft.com/office/powerpoint/2010/main" val="61337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mn-lt"/>
                <a:ea typeface="+mn-ea"/>
                <a:cs typeface="+mn-cs"/>
              </a:rPr>
              <a:t>The majority of affected individuals have modest elevations of the erythrocyte sedimentation rate and C-reactive protein. White blood cell counts are typically normal or only mildly elevated. High titer autoantibodies are typically absent and there is no strong association with HLA-B27. Tumor necrosis factor alpha (TNF-α)</a:t>
            </a:r>
            <a:r>
              <a:rPr lang="en-US" sz="1200" b="0" i="0" u="none" strike="noStrike" kern="1200" baseline="30000" dirty="0">
                <a:solidFill>
                  <a:schemeClr val="tx1"/>
                </a:solidFill>
                <a:effectLst/>
                <a:latin typeface="+mn-lt"/>
                <a:ea typeface="+mn-ea"/>
                <a:cs typeface="+mn-cs"/>
                <a:hlinkClick r:id="rId3"/>
              </a:rPr>
              <a:t>66,101</a:t>
            </a:r>
            <a:r>
              <a:rPr lang="en-US" sz="1200" b="0" i="0" kern="1200" dirty="0">
                <a:solidFill>
                  <a:schemeClr val="tx1"/>
                </a:solidFill>
                <a:effectLst/>
                <a:latin typeface="+mn-lt"/>
                <a:ea typeface="+mn-ea"/>
                <a:cs typeface="+mn-cs"/>
              </a:rPr>
              <a:t> and interleukin-6 were elevated in the serum of patients with CNO, suggesting a role for these cytokines in the pathogenesis of the disease.</a:t>
            </a:r>
          </a:p>
          <a:p>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Twenty two patients (54 %) received at least one course of intravenous antibiotics before the diagnosis was made. </a:t>
            </a:r>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12</a:t>
            </a:fld>
            <a:endParaRPr lang="it-IT"/>
          </a:p>
        </p:txBody>
      </p:sp>
    </p:spTree>
    <p:extLst>
      <p:ext uri="{BB962C8B-B14F-4D97-AF65-F5344CB8AC3E}">
        <p14:creationId xmlns:p14="http://schemas.microsoft.com/office/powerpoint/2010/main" val="245855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 lesioni osteolitiche con sclerosi circostante alla metafisi distale della fibula e della tibia</a:t>
            </a:r>
          </a:p>
          <a:p>
            <a:r>
              <a:rPr lang="it-IT" dirty="0"/>
              <a:t>B: lesioni osteolitiche con sclerosi circostante al calcagno</a:t>
            </a:r>
          </a:p>
          <a:p>
            <a:r>
              <a:rPr lang="it-IT" dirty="0"/>
              <a:t>Clavicola: clavicola destra </a:t>
            </a:r>
            <a:r>
              <a:rPr lang="it-IT" dirty="0" err="1"/>
              <a:t>sargata</a:t>
            </a:r>
            <a:r>
              <a:rPr lang="it-IT" dirty="0"/>
              <a:t> nei due terzi mediali con associata reazione periostale.</a:t>
            </a:r>
          </a:p>
        </p:txBody>
      </p:sp>
      <p:sp>
        <p:nvSpPr>
          <p:cNvPr id="4" name="Segnaposto numero diapositiva 3"/>
          <p:cNvSpPr>
            <a:spLocks noGrp="1"/>
          </p:cNvSpPr>
          <p:nvPr>
            <p:ph type="sldNum" sz="quarter" idx="10"/>
          </p:nvPr>
        </p:nvSpPr>
        <p:spPr/>
        <p:txBody>
          <a:bodyPr/>
          <a:lstStyle/>
          <a:p>
            <a:fld id="{2A5028F6-1C81-43E7-8AFB-12D10B5B09D6}" type="slidenum">
              <a:rPr lang="it-IT" smtClean="0"/>
              <a:t>13</a:t>
            </a:fld>
            <a:endParaRPr lang="it-IT"/>
          </a:p>
        </p:txBody>
      </p:sp>
    </p:spTree>
    <p:extLst>
      <p:ext uri="{BB962C8B-B14F-4D97-AF65-F5344CB8AC3E}">
        <p14:creationId xmlns:p14="http://schemas.microsoft.com/office/powerpoint/2010/main" val="384948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a:cs typeface="Arial" panose="020B0604020202020204" pitchFamily="34" charset="0"/>
              </a:rPr>
              <a:t>PCR </a:t>
            </a:r>
            <a:r>
              <a:rPr lang="it-IT" sz="1200" dirty="0">
                <a:solidFill>
                  <a:srgbClr val="FF0000"/>
                </a:solidFill>
                <a:cs typeface="Arial" panose="020B0604020202020204" pitchFamily="34" charset="0"/>
              </a:rPr>
              <a:t>0,58</a:t>
            </a:r>
            <a:r>
              <a:rPr lang="it-IT" sz="1200" dirty="0">
                <a:cs typeface="Arial" panose="020B0604020202020204" pitchFamily="34" charset="0"/>
              </a:rPr>
              <a:t> mg/dl (&lt;0,46), </a:t>
            </a:r>
            <a:r>
              <a:rPr lang="it-IT" sz="1200" dirty="0" err="1">
                <a:cs typeface="Arial" panose="020B0604020202020204" pitchFamily="34" charset="0"/>
              </a:rPr>
              <a:t>SieroAmiloide</a:t>
            </a:r>
            <a:r>
              <a:rPr lang="it-IT" sz="1200" dirty="0">
                <a:cs typeface="Arial" panose="020B0604020202020204" pitchFamily="34" charset="0"/>
              </a:rPr>
              <a:t> 6.8 mg/l (&lt;6) </a:t>
            </a:r>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14</a:t>
            </a:fld>
            <a:endParaRPr lang="it-IT"/>
          </a:p>
        </p:txBody>
      </p:sp>
    </p:spTree>
    <p:extLst>
      <p:ext uri="{BB962C8B-B14F-4D97-AF65-F5344CB8AC3E}">
        <p14:creationId xmlns:p14="http://schemas.microsoft.com/office/powerpoint/2010/main" val="368336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i="1" dirty="0"/>
              <a:t>all'epifisi distale della </a:t>
            </a:r>
            <a:r>
              <a:rPr lang="it-IT" i="1" dirty="0">
                <a:solidFill>
                  <a:schemeClr val="accent6"/>
                </a:solidFill>
              </a:rPr>
              <a:t>tibia</a:t>
            </a:r>
            <a:r>
              <a:rPr lang="it-IT" i="1" dirty="0"/>
              <a:t> sinistra e dell'</a:t>
            </a:r>
            <a:r>
              <a:rPr lang="it-IT" i="1" dirty="0">
                <a:solidFill>
                  <a:schemeClr val="accent6"/>
                </a:solidFill>
              </a:rPr>
              <a:t>astragalo</a:t>
            </a:r>
            <a:r>
              <a:rPr lang="it-IT" i="1" dirty="0"/>
              <a:t>, </a:t>
            </a:r>
            <a:r>
              <a:rPr lang="it-IT" i="1" dirty="0">
                <a:solidFill>
                  <a:schemeClr val="accent6"/>
                </a:solidFill>
              </a:rPr>
              <a:t>calcagno</a:t>
            </a:r>
            <a:r>
              <a:rPr lang="it-IT" i="1" dirty="0"/>
              <a:t> e </a:t>
            </a:r>
            <a:r>
              <a:rPr lang="it-IT" i="1" dirty="0">
                <a:solidFill>
                  <a:schemeClr val="accent6"/>
                </a:solidFill>
              </a:rPr>
              <a:t>tarso</a:t>
            </a:r>
            <a:r>
              <a:rPr lang="it-IT" i="1" dirty="0"/>
              <a:t> di entrambi i piedi. </a:t>
            </a:r>
            <a:r>
              <a:rPr lang="it-IT" i="1" dirty="0" err="1"/>
              <a:t>Iperintensità</a:t>
            </a:r>
            <a:r>
              <a:rPr lang="it-IT" i="1" dirty="0"/>
              <a:t> in STIR alle epifisi </a:t>
            </a:r>
            <a:r>
              <a:rPr lang="it-IT" i="1" dirty="0">
                <a:solidFill>
                  <a:schemeClr val="accent6"/>
                </a:solidFill>
              </a:rPr>
              <a:t>femorali</a:t>
            </a:r>
            <a:r>
              <a:rPr lang="it-IT" i="1" dirty="0"/>
              <a:t> distali e tibiali prossimali; sfumata </a:t>
            </a:r>
            <a:r>
              <a:rPr lang="it-IT" i="1" dirty="0" err="1"/>
              <a:t>iperintensità</a:t>
            </a:r>
            <a:r>
              <a:rPr lang="it-IT" i="1" dirty="0"/>
              <a:t> delle metafisi-diafisi femorali distali di entrambi i femori. </a:t>
            </a:r>
            <a:r>
              <a:rPr lang="it-IT" i="1" dirty="0" err="1"/>
              <a:t>Iperintensità</a:t>
            </a:r>
            <a:r>
              <a:rPr lang="it-IT" i="1" dirty="0"/>
              <a:t> di segnale in STIR alla branca </a:t>
            </a:r>
            <a:r>
              <a:rPr lang="it-IT" i="1" dirty="0">
                <a:solidFill>
                  <a:schemeClr val="accent6"/>
                </a:solidFill>
              </a:rPr>
              <a:t>ischiatica</a:t>
            </a:r>
            <a:r>
              <a:rPr lang="it-IT" i="1" dirty="0"/>
              <a:t> destra e al collo femorale destro. Non evidenti altri reperti da menzionare</a:t>
            </a:r>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15</a:t>
            </a:fld>
            <a:endParaRPr lang="it-IT"/>
          </a:p>
        </p:txBody>
      </p:sp>
    </p:spTree>
    <p:extLst>
      <p:ext uri="{BB962C8B-B14F-4D97-AF65-F5344CB8AC3E}">
        <p14:creationId xmlns:p14="http://schemas.microsoft.com/office/powerpoint/2010/main" val="3125253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disease may affect virtually any bone of the body, but the metaph­yseal regions of the long bones, clavicle, vertebral bodies and pelvis are the most commonly affected sites.</a:t>
            </a:r>
            <a:r>
              <a:rPr lang="en-GB" sz="1200" u="none" strike="noStrike" kern="1200" baseline="30000" dirty="0">
                <a:solidFill>
                  <a:schemeClr val="tx1"/>
                </a:solidFill>
                <a:effectLst/>
                <a:latin typeface="+mn-lt"/>
                <a:ea typeface="+mn-ea"/>
                <a:cs typeface="+mn-cs"/>
                <a:hlinkClick r:id="rId3"/>
              </a:rPr>
              <a:t>27,66,67,69,70,103,106,107</a:t>
            </a:r>
            <a:r>
              <a:rPr lang="en-GB" sz="1200" kern="1200" dirty="0">
                <a:solidFill>
                  <a:schemeClr val="tx1"/>
                </a:solidFill>
                <a:effectLst/>
                <a:latin typeface="+mn-lt"/>
                <a:ea typeface="+mn-ea"/>
                <a:cs typeface="+mn-cs"/>
              </a:rPr>
              <a:t> Involvement is symmetric in 25% to 40% of individuals.</a:t>
            </a:r>
            <a:r>
              <a:rPr lang="en-GB" sz="1200" u="none" strike="noStrike" kern="1200" baseline="30000" dirty="0">
                <a:solidFill>
                  <a:schemeClr val="tx1"/>
                </a:solidFill>
                <a:effectLst/>
                <a:latin typeface="+mn-lt"/>
                <a:ea typeface="+mn-ea"/>
                <a:cs typeface="+mn-cs"/>
                <a:hlinkClick r:id="rId4"/>
              </a:rPr>
              <a:t>66,69</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17</a:t>
            </a:fld>
            <a:endParaRPr lang="it-IT"/>
          </a:p>
        </p:txBody>
      </p:sp>
    </p:spTree>
    <p:extLst>
      <p:ext uri="{BB962C8B-B14F-4D97-AF65-F5344CB8AC3E}">
        <p14:creationId xmlns:p14="http://schemas.microsoft.com/office/powerpoint/2010/main" val="3247678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multifocalità</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notorious characteristic of CRMO appears to be the discrepancy between a frequently underestimated burden of osseous inflammation based on clinical examination, laboratory inflammatory markers, and radiography, and the actual number of osseous inflammatory foci demonstrated on whole body imaging</a:t>
            </a:r>
          </a:p>
          <a:p>
            <a:r>
              <a:rPr lang="it-IT" sz="1200" b="0" i="0" u="none" strike="noStrike" kern="1200" baseline="0" dirty="0">
                <a:solidFill>
                  <a:schemeClr val="tx1"/>
                </a:solidFill>
                <a:latin typeface="+mn-lt"/>
                <a:ea typeface="+mn-ea"/>
                <a:cs typeface="+mn-cs"/>
              </a:rPr>
              <a:t>In </a:t>
            </a:r>
            <a:r>
              <a:rPr lang="en-US" sz="1200" b="0" i="0" u="none" strike="noStrike" kern="1200" baseline="0" dirty="0">
                <a:solidFill>
                  <a:schemeClr val="tx1"/>
                </a:solidFill>
                <a:latin typeface="+mn-lt"/>
                <a:ea typeface="+mn-ea"/>
                <a:cs typeface="+mn-cs"/>
              </a:rPr>
              <a:t>addition, the superior soft tissue resolution of MRI affords </a:t>
            </a:r>
            <a:r>
              <a:rPr lang="it-IT" sz="1200" b="0" i="0" u="none" strike="noStrike" kern="1200" baseline="0" dirty="0">
                <a:solidFill>
                  <a:schemeClr val="tx1"/>
                </a:solidFill>
                <a:latin typeface="+mn-lt"/>
                <a:ea typeface="+mn-ea"/>
                <a:cs typeface="+mn-cs"/>
              </a:rPr>
              <a:t>the accurate </a:t>
            </a:r>
            <a:r>
              <a:rPr lang="it-IT" sz="1200" b="0" i="0" u="none" strike="noStrike" kern="1200" baseline="0" dirty="0" err="1">
                <a:solidFill>
                  <a:schemeClr val="tx1"/>
                </a:solidFill>
                <a:latin typeface="+mn-lt"/>
                <a:ea typeface="+mn-ea"/>
                <a:cs typeface="+mn-cs"/>
              </a:rPr>
              <a:t>characterizations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offascia</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muscles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tendons</a:t>
            </a:r>
            <a:r>
              <a:rPr lang="it-IT"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ligaments, vessels, and nerves, which can yield </a:t>
            </a:r>
            <a:r>
              <a:rPr lang="en-US" sz="1200" b="0" i="0" u="none" strike="noStrike" kern="1200" baseline="0" dirty="0" smtClean="0">
                <a:solidFill>
                  <a:schemeClr val="tx1"/>
                </a:solidFill>
                <a:latin typeface="+mn-lt"/>
                <a:ea typeface="+mn-ea"/>
                <a:cs typeface="+mn-cs"/>
              </a:rPr>
              <a:t>important information </a:t>
            </a:r>
            <a:r>
              <a:rPr lang="en-US" sz="1200" b="0" i="0" u="none" strike="noStrike" kern="1200" baseline="0" dirty="0">
                <a:solidFill>
                  <a:schemeClr val="tx1"/>
                </a:solidFill>
                <a:latin typeface="+mn-lt"/>
                <a:ea typeface="+mn-ea"/>
                <a:cs typeface="+mn-cs"/>
              </a:rPr>
              <a:t>toward the differential diagnosis.</a:t>
            </a:r>
          </a:p>
          <a:p>
            <a:r>
              <a:rPr lang="en-US" sz="1200" b="0" i="0" u="none" strike="noStrike" kern="1200" baseline="0" dirty="0">
                <a:solidFill>
                  <a:schemeClr val="tx1"/>
                </a:solidFill>
                <a:latin typeface="+mn-lt"/>
                <a:ea typeface="+mn-ea"/>
                <a:cs typeface="+mn-cs"/>
              </a:rPr>
              <a:t>Plain radiograph of the major symptomatic site was available in 36 out of 41 patients. It was abnormal in 28/36 (78 %) revealing lytic lesions in 18 (50 %), areas of sclerotic bone in 19 (53 %) and periosteal reaction in 12 patients (33 %). Among the eight patients with normal plain radiographs, the median length of symptoms was 3.5 months compared with 8.5 months in </a:t>
            </a:r>
            <a:r>
              <a:rPr lang="en-US" sz="1200" b="0" i="0" u="none" strike="noStrike" kern="1200" baseline="0" dirty="0" smtClean="0">
                <a:solidFill>
                  <a:schemeClr val="tx1"/>
                </a:solidFill>
                <a:latin typeface="+mn-lt"/>
                <a:ea typeface="+mn-ea"/>
                <a:cs typeface="+mn-cs"/>
              </a:rPr>
              <a:t>the </a:t>
            </a:r>
            <a:r>
              <a:rPr lang="it-IT" sz="1200" b="0" i="0" u="none" strike="noStrike" kern="1200" baseline="0" dirty="0" err="1" smtClean="0">
                <a:solidFill>
                  <a:schemeClr val="tx1"/>
                </a:solidFill>
                <a:latin typeface="+mn-lt"/>
                <a:ea typeface="+mn-ea"/>
                <a:cs typeface="+mn-cs"/>
              </a:rPr>
              <a:t>abnormal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a:solidFill>
                  <a:schemeClr val="tx1"/>
                </a:solidFill>
                <a:latin typeface="+mn-lt"/>
                <a:ea typeface="+mn-ea"/>
                <a:cs typeface="+mn-cs"/>
              </a:rPr>
              <a:t>group</a:t>
            </a:r>
            <a:r>
              <a:rPr lang="en-US" sz="1200" b="0" i="0" u="none" strike="noStrike" kern="1200" baseline="0" dirty="0">
                <a:solidFill>
                  <a:schemeClr val="tx1"/>
                </a:solidFill>
                <a:latin typeface="+mn-lt"/>
                <a:ea typeface="+mn-ea"/>
                <a:cs typeface="+mn-cs"/>
              </a:rPr>
              <a:t>Whole body MRI detected an abnormal lesion at the symptomatic site in seven of these eight patients with normal x-ray.</a:t>
            </a:r>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18</a:t>
            </a:fld>
            <a:endParaRPr lang="it-IT"/>
          </a:p>
        </p:txBody>
      </p:sp>
    </p:spTree>
    <p:extLst>
      <p:ext uri="{BB962C8B-B14F-4D97-AF65-F5344CB8AC3E}">
        <p14:creationId xmlns:p14="http://schemas.microsoft.com/office/powerpoint/2010/main" val="2325571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Whole-body imaging at 3T was performed in 16 patients (average: 13 years) with confirmed CRMO. The protocol included 2D Short Tau Inversion Recovery (STIR) imaging in coronal and axial orientation as well as diffusion-weighted imaging in axial orientation. Visibility of lesions in DWI and STIR was evaluated by two readers in consensus. The apparent diffusion coefficient (ADC) was measured for every lesion and corresponding reference </a:t>
            </a:r>
            <a:r>
              <a:rPr lang="it-IT" sz="1200" b="0" i="0" u="none" strike="noStrike" kern="1200" baseline="0" dirty="0" err="1">
                <a:solidFill>
                  <a:schemeClr val="tx1"/>
                </a:solidFill>
                <a:latin typeface="+mn-lt"/>
                <a:ea typeface="+mn-ea"/>
                <a:cs typeface="+mn-cs"/>
              </a:rPr>
              <a:t>locations</a:t>
            </a:r>
            <a:r>
              <a:rPr lang="it-IT"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Clinically, DWI has been already shown to be useful to detect and to further characterize inflammatory bone marrow lesions in terms of relative changes of cellularity</a:t>
            </a:r>
            <a:r>
              <a:rPr lang="en-US" sz="1200" b="0" i="0" u="none" strike="noStrike" kern="1200" baseline="0" dirty="0" smtClean="0">
                <a:solidFill>
                  <a:schemeClr val="tx1"/>
                </a:solidFill>
                <a:latin typeface="+mn-lt"/>
                <a:ea typeface="+mn-ea"/>
                <a:cs typeface="+mn-cs"/>
              </a:rPr>
              <a:t>. With </a:t>
            </a:r>
            <a:r>
              <a:rPr lang="en-US" sz="1200" b="0" i="0" u="none" strike="noStrike" kern="1200" baseline="0" dirty="0">
                <a:solidFill>
                  <a:schemeClr val="tx1"/>
                </a:solidFill>
                <a:latin typeface="+mn-lt"/>
                <a:ea typeface="+mn-ea"/>
                <a:cs typeface="+mn-cs"/>
              </a:rPr>
              <a:t>growing water content and increasing grade of inflammation, edematous bone marrow returns higher signal intensities in STIR sequences and higher ADC values [16–19]. One major challenge in interpretation of MR scans of the infant skeleton, however, is the signal appearance of bones in general: The normal adolescent and infant bone marrow pattern shows high signal intensity in STIR weighted images, especially near the epiphyses and high signal intensities are also</a:t>
            </a:r>
          </a:p>
          <a:p>
            <a:r>
              <a:rPr lang="en-US" sz="1200" b="0" i="0" u="none" strike="noStrike" kern="1200" baseline="0" dirty="0">
                <a:solidFill>
                  <a:schemeClr val="tx1"/>
                </a:solidFill>
                <a:latin typeface="+mn-lt"/>
                <a:ea typeface="+mn-ea"/>
                <a:cs typeface="+mn-cs"/>
              </a:rPr>
              <a:t>seen in DWI. Conditions that make it more difficult to </a:t>
            </a:r>
            <a:r>
              <a:rPr lang="en-US" sz="1200" b="0" i="0" u="none" strike="noStrike" kern="1200" baseline="0" dirty="0" err="1">
                <a:solidFill>
                  <a:schemeClr val="tx1"/>
                </a:solidFill>
                <a:latin typeface="+mn-lt"/>
                <a:ea typeface="+mn-ea"/>
                <a:cs typeface="+mn-cs"/>
              </a:rPr>
              <a:t>interpretWB</a:t>
            </a:r>
            <a:r>
              <a:rPr lang="en-US" sz="1200" b="0" i="0" u="none" strike="noStrike" kern="1200" baseline="0" dirty="0">
                <a:solidFill>
                  <a:schemeClr val="tx1"/>
                </a:solidFill>
                <a:latin typeface="+mn-lt"/>
                <a:ea typeface="+mn-ea"/>
                <a:cs typeface="+mn-cs"/>
              </a:rPr>
              <a:t>-MRI in children than in </a:t>
            </a:r>
            <a:r>
              <a:rPr lang="it-IT" sz="1200" b="0" i="0" u="none" strike="noStrike" kern="1200" baseline="0" dirty="0" err="1">
                <a:solidFill>
                  <a:schemeClr val="tx1"/>
                </a:solidFill>
                <a:latin typeface="+mn-lt"/>
                <a:ea typeface="+mn-ea"/>
                <a:cs typeface="+mn-cs"/>
              </a:rPr>
              <a:t>adults</a:t>
            </a:r>
            <a:r>
              <a:rPr lang="it-IT" sz="1200" b="0" i="0" u="none" strike="noStrike" kern="1200" baseline="0" dirty="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19</a:t>
            </a:fld>
            <a:endParaRPr lang="it-IT"/>
          </a:p>
        </p:txBody>
      </p:sp>
    </p:spTree>
    <p:extLst>
      <p:ext uri="{BB962C8B-B14F-4D97-AF65-F5344CB8AC3E}">
        <p14:creationId xmlns:p14="http://schemas.microsoft.com/office/powerpoint/2010/main" val="4142514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Esclusione di eziologia infettiva e maligna</a:t>
            </a:r>
          </a:p>
          <a:p>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20</a:t>
            </a:fld>
            <a:endParaRPr lang="it-IT"/>
          </a:p>
        </p:txBody>
      </p:sp>
    </p:spTree>
    <p:extLst>
      <p:ext uri="{BB962C8B-B14F-4D97-AF65-F5344CB8AC3E}">
        <p14:creationId xmlns:p14="http://schemas.microsoft.com/office/powerpoint/2010/main" val="1520576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a:solidFill>
                  <a:schemeClr val="tx1"/>
                </a:solidFill>
                <a:effectLst/>
                <a:latin typeface="+mn-lt"/>
                <a:ea typeface="+mn-ea"/>
                <a:cs typeface="+mn-cs"/>
              </a:rPr>
              <a:t>. A clinical score can then be calculated that ranges from 0 to 63 with a score of greater than or equal to 39 generating a positive predictive value of 97% and a sensitivity of 68% in their cohort</a:t>
            </a:r>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21</a:t>
            </a:fld>
            <a:endParaRPr lang="it-IT"/>
          </a:p>
        </p:txBody>
      </p:sp>
    </p:spTree>
    <p:extLst>
      <p:ext uri="{BB962C8B-B14F-4D97-AF65-F5344CB8AC3E}">
        <p14:creationId xmlns:p14="http://schemas.microsoft.com/office/powerpoint/2010/main" val="2906729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Retrospettivo</a:t>
            </a:r>
          </a:p>
          <a:p>
            <a:r>
              <a:rPr lang="it-IT" dirty="0"/>
              <a:t>41 pazienti</a:t>
            </a:r>
          </a:p>
          <a:p>
            <a:r>
              <a:rPr lang="en-US" sz="1200" b="0" i="0" u="none" strike="noStrike" kern="1200" baseline="0" dirty="0">
                <a:solidFill>
                  <a:schemeClr val="tx1"/>
                </a:solidFill>
                <a:latin typeface="+mn-lt"/>
                <a:ea typeface="+mn-ea"/>
                <a:cs typeface="+mn-cs"/>
              </a:rPr>
              <a:t>Over an 8 year period, 41 patients were diagnosed with CRMO. Symptom onset occurred at a median of 9 years of age and time to diagnosis had a median of 15 months (range 0–92). Correlation coefficient analysis for time to diagnosis by year showed statistical significance with a decreasing trend. From the cohort data, diagnostic criteria were developed; applied retrospectively, 34 (83 %) children may have been diagnosed using the criteria, </a:t>
            </a:r>
            <a:r>
              <a:rPr lang="it-IT" sz="1200" b="0" i="0" u="none" strike="noStrike" kern="1200" baseline="0" dirty="0" err="1">
                <a:solidFill>
                  <a:schemeClr val="tx1"/>
                </a:solidFill>
                <a:latin typeface="+mn-lt"/>
                <a:ea typeface="+mn-ea"/>
                <a:cs typeface="+mn-cs"/>
              </a:rPr>
              <a:t>without</a:t>
            </a:r>
            <a:r>
              <a:rPr lang="it-IT" sz="1200" b="0" i="0" u="none" strike="noStrike" kern="1200" baseline="0" dirty="0">
                <a:solidFill>
                  <a:schemeClr val="tx1"/>
                </a:solidFill>
                <a:latin typeface="+mn-lt"/>
                <a:ea typeface="+mn-ea"/>
                <a:cs typeface="+mn-cs"/>
              </a:rPr>
              <a:t> a </a:t>
            </a:r>
            <a:r>
              <a:rPr lang="it-IT" sz="1200" b="0" i="0" u="none" strike="noStrike" kern="1200" baseline="0" dirty="0" err="1">
                <a:solidFill>
                  <a:schemeClr val="tx1"/>
                </a:solidFill>
                <a:latin typeface="+mn-lt"/>
                <a:ea typeface="+mn-ea"/>
                <a:cs typeface="+mn-cs"/>
              </a:rPr>
              <a:t>biopsy</a:t>
            </a:r>
            <a:r>
              <a:rPr lang="it-IT" sz="1200" b="0" i="0" u="none" strike="noStrike" kern="1200" baseline="0" dirty="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22</a:t>
            </a:fld>
            <a:endParaRPr lang="it-IT"/>
          </a:p>
        </p:txBody>
      </p:sp>
    </p:spTree>
    <p:extLst>
      <p:ext uri="{BB962C8B-B14F-4D97-AF65-F5344CB8AC3E}">
        <p14:creationId xmlns:p14="http://schemas.microsoft.com/office/powerpoint/2010/main" val="300827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Because of a high frequency of musculoskeletal disorders in children/ adolescents, it can be quite challenging to distinguish CRMO/ CNO</a:t>
            </a:r>
          </a:p>
          <a:p>
            <a:r>
              <a:rPr lang="en-US" sz="1200" b="0" i="0" u="none" strike="noStrike" kern="1200" baseline="0" dirty="0">
                <a:solidFill>
                  <a:schemeClr val="tx1"/>
                </a:solidFill>
                <a:latin typeface="+mn-lt"/>
                <a:ea typeface="+mn-ea"/>
                <a:cs typeface="+mn-cs"/>
              </a:rPr>
              <a:t>from nonspecific </a:t>
            </a:r>
            <a:r>
              <a:rPr lang="en-US" sz="1200" b="0" i="0" u="none" strike="noStrike" kern="1200" baseline="0" dirty="0" err="1">
                <a:solidFill>
                  <a:schemeClr val="tx1"/>
                </a:solidFill>
                <a:latin typeface="+mn-lt"/>
                <a:ea typeface="+mn-ea"/>
                <a:cs typeface="+mn-cs"/>
              </a:rPr>
              <a:t>musculosketetal</a:t>
            </a:r>
            <a:r>
              <a:rPr lang="en-US" sz="1200" b="0" i="0" u="none" strike="noStrike" kern="1200" baseline="0" dirty="0">
                <a:solidFill>
                  <a:schemeClr val="tx1"/>
                </a:solidFill>
                <a:latin typeface="+mn-lt"/>
                <a:ea typeface="+mn-ea"/>
                <a:cs typeface="+mn-cs"/>
              </a:rPr>
              <a:t> pain or from malignancies</a:t>
            </a:r>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2</a:t>
            </a:fld>
            <a:endParaRPr lang="it-IT"/>
          </a:p>
        </p:txBody>
      </p:sp>
    </p:spTree>
    <p:extLst>
      <p:ext uri="{BB962C8B-B14F-4D97-AF65-F5344CB8AC3E}">
        <p14:creationId xmlns:p14="http://schemas.microsoft.com/office/powerpoint/2010/main" val="3958658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a:solidFill>
                  <a:schemeClr val="tx1"/>
                </a:solidFill>
                <a:latin typeface="+mn-lt"/>
                <a:ea typeface="+mn-ea"/>
                <a:cs typeface="+mn-cs"/>
              </a:rPr>
              <a:t>ridotto a maggio 2014, in seguito a lieve miglioramento</a:t>
            </a:r>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24</a:t>
            </a:fld>
            <a:endParaRPr lang="it-IT"/>
          </a:p>
        </p:txBody>
      </p:sp>
    </p:spTree>
    <p:extLst>
      <p:ext uri="{BB962C8B-B14F-4D97-AF65-F5344CB8AC3E}">
        <p14:creationId xmlns:p14="http://schemas.microsoft.com/office/powerpoint/2010/main" val="3495826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Given the aforementioned observations in monocytes from patients with CRMO, therapeutic effects of NSAID and corticosteroids in a large proportion of patients can be explained (Figure 3). NSAID inhibit the activity of cyclooxygenases (COX), enzymes responsible for the conversion of arachidonic acid into prostaglandins. Prostaglandins are essential for the activation of osteoclast cells, which may be central to inflammatory bone loss in CRMO3. Within the same pathway, corticosteroids inhibit phospholipase A2 (upstream of NSAID), as well as COX, resulting in reduced</a:t>
            </a:r>
          </a:p>
          <a:p>
            <a:r>
              <a:rPr lang="en-US" sz="1200" b="0" i="0" u="none" strike="noStrike" kern="1200" baseline="0" dirty="0">
                <a:solidFill>
                  <a:schemeClr val="tx1"/>
                </a:solidFill>
                <a:latin typeface="+mn-lt"/>
                <a:ea typeface="+mn-ea"/>
                <a:cs typeface="+mn-cs"/>
              </a:rPr>
              <a:t>prostaglandin levels3. Further, corticosteroids inhibit nuclear factor-</a:t>
            </a:r>
            <a:r>
              <a:rPr lang="en-US" sz="1200" b="0" i="0" u="none" strike="noStrike" kern="1200" baseline="0" dirty="0" err="1">
                <a:solidFill>
                  <a:schemeClr val="tx1"/>
                </a:solidFill>
                <a:latin typeface="+mn-lt"/>
                <a:ea typeface="+mn-ea"/>
                <a:cs typeface="+mn-cs"/>
              </a:rPr>
              <a:t>ĸB</a:t>
            </a:r>
            <a:r>
              <a:rPr lang="en-US" sz="1200" b="0" i="0" u="none" strike="noStrike" kern="1200" baseline="0" dirty="0">
                <a:solidFill>
                  <a:schemeClr val="tx1"/>
                </a:solidFill>
                <a:latin typeface="+mn-lt"/>
                <a:ea typeface="+mn-ea"/>
                <a:cs typeface="+mn-cs"/>
              </a:rPr>
              <a:t> (NF-</a:t>
            </a:r>
            <a:r>
              <a:rPr lang="en-US" sz="1200" b="0" i="0" u="none" strike="noStrike" kern="1200" baseline="0" dirty="0" err="1">
                <a:solidFill>
                  <a:schemeClr val="tx1"/>
                </a:solidFill>
                <a:latin typeface="+mn-lt"/>
                <a:ea typeface="+mn-ea"/>
                <a:cs typeface="+mn-cs"/>
              </a:rPr>
              <a:t>ĸB</a:t>
            </a:r>
            <a:r>
              <a:rPr lang="en-US" sz="1200" b="0" i="0" u="none" strike="noStrike" kern="1200" baseline="0" dirty="0">
                <a:solidFill>
                  <a:schemeClr val="tx1"/>
                </a:solidFill>
                <a:latin typeface="+mn-lt"/>
                <a:ea typeface="+mn-ea"/>
                <a:cs typeface="+mn-cs"/>
              </a:rPr>
              <a:t>)-dependent gene activation, resulting in reduced expression of proinflammatory cytokine genes, including the genes for </a:t>
            </a:r>
            <a:r>
              <a:rPr lang="en-US" sz="1200" b="0" i="1" u="none" strike="noStrike" kern="1200" baseline="0" dirty="0">
                <a:solidFill>
                  <a:schemeClr val="tx1"/>
                </a:solidFill>
                <a:latin typeface="+mn-lt"/>
                <a:ea typeface="+mn-ea"/>
                <a:cs typeface="+mn-cs"/>
              </a:rPr>
              <a:t>IL-6</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TNF</a:t>
            </a:r>
            <a:r>
              <a:rPr lang="en-US" sz="1200" b="0" i="0" u="none" strike="noStrike" kern="1200" baseline="0" dirty="0">
                <a:solidFill>
                  <a:schemeClr val="tx1"/>
                </a:solidFill>
                <a:latin typeface="+mn-lt"/>
                <a:ea typeface="+mn-ea"/>
                <a:cs typeface="+mn-cs"/>
              </a:rPr>
              <a:t>-α</a:t>
            </a:r>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26</a:t>
            </a:fld>
            <a:endParaRPr lang="it-IT"/>
          </a:p>
        </p:txBody>
      </p:sp>
    </p:spTree>
    <p:extLst>
      <p:ext uri="{BB962C8B-B14F-4D97-AF65-F5344CB8AC3E}">
        <p14:creationId xmlns:p14="http://schemas.microsoft.com/office/powerpoint/2010/main" val="3760485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Ciclo steroide per 5-10 giorni</a:t>
            </a:r>
          </a:p>
        </p:txBody>
      </p:sp>
      <p:sp>
        <p:nvSpPr>
          <p:cNvPr id="4" name="Segnaposto numero diapositiva 3"/>
          <p:cNvSpPr>
            <a:spLocks noGrp="1"/>
          </p:cNvSpPr>
          <p:nvPr>
            <p:ph type="sldNum" sz="quarter" idx="10"/>
          </p:nvPr>
        </p:nvSpPr>
        <p:spPr/>
        <p:txBody>
          <a:bodyPr/>
          <a:lstStyle/>
          <a:p>
            <a:fld id="{2A5028F6-1C81-43E7-8AFB-12D10B5B09D6}" type="slidenum">
              <a:rPr lang="it-IT" smtClean="0"/>
              <a:t>28</a:t>
            </a:fld>
            <a:endParaRPr lang="it-IT"/>
          </a:p>
        </p:txBody>
      </p:sp>
    </p:spTree>
    <p:extLst>
      <p:ext uri="{BB962C8B-B14F-4D97-AF65-F5344CB8AC3E}">
        <p14:creationId xmlns:p14="http://schemas.microsoft.com/office/powerpoint/2010/main" val="2569379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29</a:t>
            </a:fld>
            <a:endParaRPr lang="it-IT"/>
          </a:p>
        </p:txBody>
      </p:sp>
    </p:spTree>
    <p:extLst>
      <p:ext uri="{BB962C8B-B14F-4D97-AF65-F5344CB8AC3E}">
        <p14:creationId xmlns:p14="http://schemas.microsoft.com/office/powerpoint/2010/main" val="2904657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Neridronato</a:t>
            </a:r>
            <a:r>
              <a:rPr lang="it-IT" dirty="0"/>
              <a:t> Trieste</a:t>
            </a:r>
          </a:p>
        </p:txBody>
      </p:sp>
      <p:sp>
        <p:nvSpPr>
          <p:cNvPr id="4" name="Segnaposto numero diapositiva 3"/>
          <p:cNvSpPr>
            <a:spLocks noGrp="1"/>
          </p:cNvSpPr>
          <p:nvPr>
            <p:ph type="sldNum" sz="quarter" idx="10"/>
          </p:nvPr>
        </p:nvSpPr>
        <p:spPr/>
        <p:txBody>
          <a:bodyPr/>
          <a:lstStyle/>
          <a:p>
            <a:fld id="{2A5028F6-1C81-43E7-8AFB-12D10B5B09D6}" type="slidenum">
              <a:rPr lang="it-IT" smtClean="0"/>
              <a:t>30</a:t>
            </a:fld>
            <a:endParaRPr lang="it-IT"/>
          </a:p>
        </p:txBody>
      </p:sp>
    </p:spTree>
    <p:extLst>
      <p:ext uri="{BB962C8B-B14F-4D97-AF65-F5344CB8AC3E}">
        <p14:creationId xmlns:p14="http://schemas.microsoft.com/office/powerpoint/2010/main" val="553655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a:solidFill>
                  <a:schemeClr val="tx1"/>
                </a:solidFill>
                <a:latin typeface="+mn-lt"/>
                <a:ea typeface="+mn-ea"/>
                <a:cs typeface="+mn-cs"/>
              </a:rPr>
              <a:t>WB con </a:t>
            </a:r>
            <a:r>
              <a:rPr lang="it-IT" sz="1200" b="0" i="0" u="none" strike="noStrike" kern="1200" baseline="0" dirty="0" err="1">
                <a:solidFill>
                  <a:schemeClr val="tx1"/>
                </a:solidFill>
                <a:latin typeface="+mn-lt"/>
                <a:ea typeface="+mn-ea"/>
                <a:cs typeface="+mn-cs"/>
              </a:rPr>
              <a:t>seq</a:t>
            </a:r>
            <a:r>
              <a:rPr lang="it-IT" sz="1200" b="0" i="0" u="none" strike="noStrike" kern="1200" baseline="0" dirty="0">
                <a:solidFill>
                  <a:schemeClr val="tx1"/>
                </a:solidFill>
                <a:latin typeface="+mn-lt"/>
                <a:ea typeface="+mn-ea"/>
                <a:cs typeface="+mn-cs"/>
              </a:rPr>
              <a:t> STIR e T1 </a:t>
            </a:r>
            <a:r>
              <a:rPr lang="it-IT" sz="1200" b="0" i="0" u="none" strike="noStrike" kern="1200" baseline="0" dirty="0" err="1">
                <a:solidFill>
                  <a:schemeClr val="tx1"/>
                </a:solidFill>
                <a:latin typeface="+mn-lt"/>
                <a:ea typeface="+mn-ea"/>
                <a:cs typeface="+mn-cs"/>
              </a:rPr>
              <a:t>pr</a:t>
            </a:r>
            <a:r>
              <a:rPr lang="it-IT" sz="1200" b="0" i="0" u="none" strike="noStrike" kern="1200" baseline="0" dirty="0">
                <a:solidFill>
                  <a:schemeClr val="tx1"/>
                </a:solidFill>
                <a:latin typeface="+mn-lt"/>
                <a:ea typeface="+mn-ea"/>
                <a:cs typeface="+mn-cs"/>
              </a:rPr>
              <a:t> piani coronali e sagittale.</a:t>
            </a:r>
          </a:p>
          <a:p>
            <a:r>
              <a:rPr lang="it-IT" sz="1200" b="0" i="0" u="none" strike="noStrike" kern="1200" baseline="0" dirty="0">
                <a:solidFill>
                  <a:schemeClr val="tx1"/>
                </a:solidFill>
                <a:latin typeface="+mn-lt"/>
                <a:ea typeface="+mn-ea"/>
                <a:cs typeface="+mn-cs"/>
              </a:rPr>
              <a:t>Attualmente sfumata alterazione di segnale a T3 e diafisi della tibia destra</a:t>
            </a:r>
            <a:r>
              <a:rPr lang="it-IT" sz="1200" b="1" i="0" u="none" strike="noStrike" kern="1200" baseline="0" dirty="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31</a:t>
            </a:fld>
            <a:endParaRPr lang="it-IT"/>
          </a:p>
        </p:txBody>
      </p:sp>
    </p:spTree>
    <p:extLst>
      <p:ext uri="{BB962C8B-B14F-4D97-AF65-F5344CB8AC3E}">
        <p14:creationId xmlns:p14="http://schemas.microsoft.com/office/powerpoint/2010/main" val="3640978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the best of our knowledge, this is the first report presenting WB-MRI findings not only in symptomatic, but also in symptom-free patients diagnosed with pediatric CRMO more </a:t>
            </a:r>
            <a:r>
              <a:rPr lang="it-IT" sz="1200" b="0" i="0" u="none" strike="noStrike" kern="1200" baseline="0" dirty="0" err="1">
                <a:solidFill>
                  <a:schemeClr val="tx1"/>
                </a:solidFill>
                <a:latin typeface="+mn-lt"/>
                <a:ea typeface="+mn-ea"/>
                <a:cs typeface="+mn-cs"/>
              </a:rPr>
              <a:t>than</a:t>
            </a:r>
            <a:r>
              <a:rPr lang="it-IT" sz="1200" b="0" i="0" u="none" strike="noStrike" kern="1200" baseline="0" dirty="0">
                <a:solidFill>
                  <a:schemeClr val="tx1"/>
                </a:solidFill>
                <a:latin typeface="+mn-lt"/>
                <a:ea typeface="+mn-ea"/>
                <a:cs typeface="+mn-cs"/>
              </a:rPr>
              <a:t> 10 </a:t>
            </a:r>
            <a:r>
              <a:rPr lang="it-IT" sz="1200" b="0" i="0" u="none" strike="noStrike" kern="1200" baseline="0" dirty="0" err="1">
                <a:solidFill>
                  <a:schemeClr val="tx1"/>
                </a:solidFill>
                <a:latin typeface="+mn-lt"/>
                <a:ea typeface="+mn-ea"/>
                <a:cs typeface="+mn-cs"/>
              </a:rPr>
              <a:t>years</a:t>
            </a:r>
            <a:r>
              <a:rPr lang="it-IT" sz="1200" b="0" i="0" u="none" strike="noStrike" kern="1200" baseline="0" dirty="0">
                <a:solidFill>
                  <a:schemeClr val="tx1"/>
                </a:solidFill>
                <a:latin typeface="+mn-lt"/>
                <a:ea typeface="+mn-ea"/>
                <a:cs typeface="+mn-cs"/>
              </a:rPr>
              <a:t> ago</a:t>
            </a:r>
            <a:r>
              <a:rPr lang="it-IT"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Seventeen patients (82% women) who were diagnosed with childhood-onset CRMO at least 10 years (average 12) before reexamination were reevaluated. Patients completed a standardized questionnaire, and underwent clinical and laboratory investigation and WB-MRI. Clinical features were compared with imaging findings.</a:t>
            </a:r>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33</a:t>
            </a:fld>
            <a:endParaRPr lang="it-IT"/>
          </a:p>
        </p:txBody>
      </p:sp>
    </p:spTree>
    <p:extLst>
      <p:ext uri="{BB962C8B-B14F-4D97-AF65-F5344CB8AC3E}">
        <p14:creationId xmlns:p14="http://schemas.microsoft.com/office/powerpoint/2010/main" val="3099332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 name="Segnaposto note 2"/>
          <p:cNvSpPr>
            <a:spLocks noGrp="1"/>
          </p:cNvSpPr>
          <p:nvPr>
            <p:ph type="body" idx="1"/>
          </p:nvPr>
        </p:nvSpPr>
        <p:spPr/>
        <p:txBody>
          <a:bodyPr>
            <a:normAutofit fontScale="47500" lnSpcReduction="20000"/>
          </a:bodyPr>
          <a:lstStyle/>
          <a:p>
            <a:pPr fontAlgn="auto">
              <a:spcBef>
                <a:spcPts val="0"/>
              </a:spcBef>
              <a:spcAft>
                <a:spcPts val="0"/>
              </a:spcAft>
              <a:defRPr/>
            </a:pPr>
            <a:r>
              <a:rPr lang="en-US" dirty="0"/>
              <a:t>Other data support the hypothesis that CRMO is a member</a:t>
            </a:r>
          </a:p>
          <a:p>
            <a:pPr fontAlgn="auto">
              <a:spcBef>
                <a:spcPts val="0"/>
              </a:spcBef>
              <a:spcAft>
                <a:spcPts val="0"/>
              </a:spcAft>
              <a:defRPr/>
            </a:pPr>
            <a:r>
              <a:rPr lang="en-US" dirty="0"/>
              <a:t>of the vast family of auto-inflammatory diseases. The</a:t>
            </a:r>
          </a:p>
          <a:p>
            <a:pPr fontAlgn="auto">
              <a:spcBef>
                <a:spcPts val="0"/>
              </a:spcBef>
              <a:spcAft>
                <a:spcPts val="0"/>
              </a:spcAft>
              <a:defRPr/>
            </a:pPr>
            <a:r>
              <a:rPr lang="en-US" dirty="0"/>
              <a:t>occurrence of spontaneous attacks of inflammation, the</a:t>
            </a:r>
          </a:p>
          <a:p>
            <a:pPr fontAlgn="auto">
              <a:spcBef>
                <a:spcPts val="0"/>
              </a:spcBef>
              <a:spcAft>
                <a:spcPts val="0"/>
              </a:spcAft>
              <a:defRPr/>
            </a:pPr>
            <a:r>
              <a:rPr lang="en-US" dirty="0"/>
              <a:t>absence of high titer </a:t>
            </a:r>
            <a:r>
              <a:rPr lang="en-US" dirty="0" err="1"/>
              <a:t>autoantibodies</a:t>
            </a:r>
            <a:r>
              <a:rPr lang="en-US" dirty="0"/>
              <a:t> and </a:t>
            </a:r>
            <a:r>
              <a:rPr lang="en-US" dirty="0" err="1"/>
              <a:t>autoreactive</a:t>
            </a:r>
            <a:r>
              <a:rPr lang="en-US" dirty="0"/>
              <a:t> T cells,</a:t>
            </a:r>
          </a:p>
          <a:p>
            <a:pPr fontAlgn="auto">
              <a:spcBef>
                <a:spcPts val="0"/>
              </a:spcBef>
              <a:spcAft>
                <a:spcPts val="0"/>
              </a:spcAft>
              <a:defRPr/>
            </a:pPr>
            <a:r>
              <a:rPr lang="en-US" dirty="0"/>
              <a:t>the predominance of </a:t>
            </a:r>
            <a:r>
              <a:rPr lang="en-US" dirty="0" err="1"/>
              <a:t>neutrophils</a:t>
            </a:r>
            <a:r>
              <a:rPr lang="en-US" dirty="0"/>
              <a:t> in the early lesions, and</a:t>
            </a:r>
          </a:p>
          <a:p>
            <a:pPr fontAlgn="auto">
              <a:spcBef>
                <a:spcPts val="0"/>
              </a:spcBef>
              <a:spcAft>
                <a:spcPts val="0"/>
              </a:spcAft>
              <a:defRPr/>
            </a:pPr>
            <a:r>
              <a:rPr lang="en-US" dirty="0"/>
              <a:t>data regarding the genetic susceptibility for this disease [73],</a:t>
            </a:r>
          </a:p>
          <a:p>
            <a:pPr fontAlgn="auto">
              <a:spcBef>
                <a:spcPts val="0"/>
              </a:spcBef>
              <a:spcAft>
                <a:spcPts val="0"/>
              </a:spcAft>
              <a:defRPr/>
            </a:pPr>
            <a:r>
              <a:rPr lang="en-US" dirty="0"/>
              <a:t>all support its relationship to </a:t>
            </a:r>
            <a:r>
              <a:rPr lang="en-US" dirty="0" err="1"/>
              <a:t>autoinflammatory</a:t>
            </a:r>
            <a:r>
              <a:rPr lang="en-US" dirty="0"/>
              <a:t> diseases.</a:t>
            </a:r>
          </a:p>
          <a:p>
            <a:pPr fontAlgn="auto">
              <a:spcBef>
                <a:spcPts val="0"/>
              </a:spcBef>
              <a:spcAft>
                <a:spcPts val="0"/>
              </a:spcAft>
              <a:defRPr/>
            </a:pPr>
            <a:endParaRPr lang="en-US" dirty="0"/>
          </a:p>
          <a:p>
            <a:pPr fontAlgn="auto">
              <a:spcBef>
                <a:spcPts val="0"/>
              </a:spcBef>
              <a:spcAft>
                <a:spcPts val="0"/>
              </a:spcAft>
              <a:defRPr/>
            </a:pPr>
            <a:r>
              <a:rPr lang="it-IT" dirty="0" err="1"/>
              <a:t>Monogenic</a:t>
            </a:r>
            <a:r>
              <a:rPr lang="it-IT" dirty="0"/>
              <a:t> </a:t>
            </a:r>
            <a:r>
              <a:rPr lang="it-IT" dirty="0" err="1"/>
              <a:t>autoinflammatory</a:t>
            </a:r>
            <a:r>
              <a:rPr lang="it-IT" dirty="0"/>
              <a:t> </a:t>
            </a:r>
            <a:r>
              <a:rPr lang="it-IT" dirty="0" err="1"/>
              <a:t>bone</a:t>
            </a:r>
            <a:r>
              <a:rPr lang="it-IT" dirty="0"/>
              <a:t> </a:t>
            </a:r>
            <a:r>
              <a:rPr lang="it-IT" dirty="0" err="1"/>
              <a:t>disorders</a:t>
            </a:r>
            <a:endParaRPr lang="it-IT" dirty="0"/>
          </a:p>
          <a:p>
            <a:pPr fontAlgn="auto">
              <a:spcBef>
                <a:spcPts val="0"/>
              </a:spcBef>
              <a:spcAft>
                <a:spcPts val="0"/>
              </a:spcAft>
              <a:defRPr/>
            </a:pPr>
            <a:r>
              <a:rPr lang="it-IT" dirty="0" err="1"/>
              <a:t>Pyogenic</a:t>
            </a:r>
            <a:r>
              <a:rPr lang="it-IT" dirty="0"/>
              <a:t> </a:t>
            </a:r>
            <a:r>
              <a:rPr lang="it-IT" dirty="0" err="1"/>
              <a:t>arthritis</a:t>
            </a:r>
            <a:r>
              <a:rPr lang="it-IT" dirty="0"/>
              <a:t>, </a:t>
            </a:r>
            <a:r>
              <a:rPr lang="it-IT" dirty="0" err="1"/>
              <a:t>pyoderma</a:t>
            </a:r>
            <a:r>
              <a:rPr lang="it-IT" dirty="0"/>
              <a:t> </a:t>
            </a:r>
            <a:r>
              <a:rPr lang="it-IT" dirty="0" err="1"/>
              <a:t>gangrenosum</a:t>
            </a:r>
            <a:r>
              <a:rPr lang="it-IT" dirty="0"/>
              <a:t> and</a:t>
            </a:r>
          </a:p>
          <a:p>
            <a:pPr fontAlgn="auto">
              <a:spcBef>
                <a:spcPts val="0"/>
              </a:spcBef>
              <a:spcAft>
                <a:spcPts val="0"/>
              </a:spcAft>
              <a:defRPr/>
            </a:pPr>
            <a:r>
              <a:rPr lang="it-IT" dirty="0"/>
              <a:t>acne (PAPA)</a:t>
            </a:r>
          </a:p>
          <a:p>
            <a:pPr fontAlgn="auto">
              <a:spcBef>
                <a:spcPts val="0"/>
              </a:spcBef>
              <a:spcAft>
                <a:spcPts val="0"/>
              </a:spcAft>
              <a:defRPr/>
            </a:pPr>
            <a:r>
              <a:rPr lang="en-US" dirty="0"/>
              <a:t>PAPA patients present during childhood with recurrent</a:t>
            </a:r>
          </a:p>
          <a:p>
            <a:pPr fontAlgn="auto">
              <a:spcBef>
                <a:spcPts val="0"/>
              </a:spcBef>
              <a:spcAft>
                <a:spcPts val="0"/>
              </a:spcAft>
              <a:defRPr/>
            </a:pPr>
            <a:r>
              <a:rPr lang="en-US" dirty="0"/>
              <a:t>episodes of erosive arthritis, that in later disease stages may</a:t>
            </a:r>
          </a:p>
          <a:p>
            <a:pPr fontAlgn="auto">
              <a:spcBef>
                <a:spcPts val="0"/>
              </a:spcBef>
              <a:spcAft>
                <a:spcPts val="0"/>
              </a:spcAft>
              <a:defRPr/>
            </a:pPr>
            <a:r>
              <a:rPr lang="it-IT" dirty="0" err="1"/>
              <a:t>require</a:t>
            </a:r>
            <a:r>
              <a:rPr lang="it-IT" dirty="0"/>
              <a:t> joint </a:t>
            </a:r>
            <a:r>
              <a:rPr lang="it-IT" dirty="0" err="1"/>
              <a:t>replacement</a:t>
            </a:r>
            <a:r>
              <a:rPr lang="it-IT" dirty="0"/>
              <a:t> </a:t>
            </a:r>
            <a:r>
              <a:rPr lang="it-IT" dirty="0" err="1"/>
              <a:t>therapy</a:t>
            </a:r>
            <a:r>
              <a:rPr lang="it-IT" dirty="0"/>
              <a:t>. As </a:t>
            </a:r>
            <a:r>
              <a:rPr lang="it-IT" dirty="0" err="1"/>
              <a:t>patients</a:t>
            </a:r>
            <a:r>
              <a:rPr lang="it-IT" dirty="0"/>
              <a:t> progress in </a:t>
            </a:r>
            <a:r>
              <a:rPr lang="en-US" dirty="0"/>
              <a:t>puberty, </a:t>
            </a:r>
            <a:r>
              <a:rPr lang="en-US" dirty="0" err="1"/>
              <a:t>cutaneous</a:t>
            </a:r>
            <a:r>
              <a:rPr lang="en-US" dirty="0"/>
              <a:t> involvement with </a:t>
            </a:r>
            <a:r>
              <a:rPr lang="en-US" dirty="0" err="1"/>
              <a:t>neutrophilic</a:t>
            </a:r>
            <a:r>
              <a:rPr lang="en-US" dirty="0"/>
              <a:t> skin lesions</a:t>
            </a:r>
          </a:p>
          <a:p>
            <a:pPr fontAlgn="auto">
              <a:spcBef>
                <a:spcPts val="0"/>
              </a:spcBef>
              <a:spcAft>
                <a:spcPts val="0"/>
              </a:spcAft>
              <a:defRPr/>
            </a:pPr>
            <a:r>
              <a:rPr lang="en-US" dirty="0"/>
              <a:t>ranging from cystic acne to </a:t>
            </a:r>
            <a:r>
              <a:rPr lang="en-US" dirty="0" err="1"/>
              <a:t>pyoderma</a:t>
            </a:r>
            <a:r>
              <a:rPr lang="en-US" dirty="0"/>
              <a:t> </a:t>
            </a:r>
            <a:r>
              <a:rPr lang="en-US" dirty="0" err="1"/>
              <a:t>gangrenosum</a:t>
            </a:r>
            <a:endParaRPr lang="en-US" dirty="0"/>
          </a:p>
          <a:p>
            <a:pPr fontAlgn="auto">
              <a:spcBef>
                <a:spcPts val="0"/>
              </a:spcBef>
              <a:spcAft>
                <a:spcPts val="0"/>
              </a:spcAft>
              <a:defRPr/>
            </a:pPr>
            <a:r>
              <a:rPr lang="it-IT" dirty="0" err="1"/>
              <a:t>may</a:t>
            </a:r>
            <a:r>
              <a:rPr lang="it-IT" dirty="0"/>
              <a:t> predominate. </a:t>
            </a:r>
            <a:r>
              <a:rPr lang="en-US" dirty="0"/>
              <a:t>PAPA segregates with mutations in the </a:t>
            </a:r>
            <a:r>
              <a:rPr lang="en-US" dirty="0" err="1"/>
              <a:t>threonine</a:t>
            </a:r>
            <a:endParaRPr lang="en-US" dirty="0"/>
          </a:p>
          <a:p>
            <a:pPr fontAlgn="auto">
              <a:spcBef>
                <a:spcPts val="0"/>
              </a:spcBef>
              <a:spcAft>
                <a:spcPts val="0"/>
              </a:spcAft>
              <a:defRPr/>
            </a:pPr>
            <a:r>
              <a:rPr lang="it-IT" dirty="0" err="1"/>
              <a:t>phosphatase-interacting</a:t>
            </a:r>
            <a:r>
              <a:rPr lang="it-IT" dirty="0"/>
              <a:t> </a:t>
            </a:r>
            <a:r>
              <a:rPr lang="it-IT" dirty="0" err="1"/>
              <a:t>protein</a:t>
            </a:r>
            <a:r>
              <a:rPr lang="it-IT" dirty="0"/>
              <a:t> (PSTPIP)1. </a:t>
            </a:r>
            <a:r>
              <a:rPr lang="it-IT" dirty="0" err="1"/>
              <a:t>Mutations</a:t>
            </a:r>
            <a:endParaRPr lang="it-IT" dirty="0"/>
          </a:p>
          <a:p>
            <a:pPr fontAlgn="auto">
              <a:spcBef>
                <a:spcPts val="0"/>
              </a:spcBef>
              <a:spcAft>
                <a:spcPts val="0"/>
              </a:spcAft>
              <a:defRPr/>
            </a:pPr>
            <a:r>
              <a:rPr lang="en-US" dirty="0"/>
              <a:t>in PSTPIP1 result in impaired </a:t>
            </a:r>
            <a:r>
              <a:rPr lang="en-US" dirty="0" err="1"/>
              <a:t>phosphorylation</a:t>
            </a:r>
            <a:r>
              <a:rPr lang="en-US" dirty="0"/>
              <a:t> and</a:t>
            </a:r>
          </a:p>
          <a:p>
            <a:pPr fontAlgn="auto">
              <a:spcBef>
                <a:spcPts val="0"/>
              </a:spcBef>
              <a:spcAft>
                <a:spcPts val="0"/>
              </a:spcAft>
              <a:defRPr/>
            </a:pPr>
            <a:r>
              <a:rPr lang="en-US" dirty="0"/>
              <a:t>subsequently prolonged interactions with </a:t>
            </a:r>
            <a:r>
              <a:rPr lang="en-US" dirty="0" err="1"/>
              <a:t>pyrin</a:t>
            </a:r>
            <a:r>
              <a:rPr lang="en-US" dirty="0"/>
              <a:t>, resulting</a:t>
            </a:r>
          </a:p>
          <a:p>
            <a:pPr fontAlgn="auto">
              <a:spcBef>
                <a:spcPts val="0"/>
              </a:spcBef>
              <a:spcAft>
                <a:spcPts val="0"/>
              </a:spcAft>
              <a:defRPr/>
            </a:pPr>
            <a:r>
              <a:rPr lang="en-US" dirty="0"/>
              <a:t>in enhanced activation of the NLRP3 </a:t>
            </a:r>
            <a:r>
              <a:rPr lang="en-US" dirty="0" err="1"/>
              <a:t>inflammasome</a:t>
            </a:r>
            <a:endParaRPr lang="it-IT" dirty="0"/>
          </a:p>
          <a:p>
            <a:pPr fontAlgn="auto">
              <a:spcBef>
                <a:spcPts val="0"/>
              </a:spcBef>
              <a:spcAft>
                <a:spcPts val="0"/>
              </a:spcAft>
              <a:defRPr/>
            </a:pPr>
            <a:endParaRPr lang="it-IT" dirty="0"/>
          </a:p>
          <a:p>
            <a:pPr fontAlgn="auto">
              <a:spcBef>
                <a:spcPts val="0"/>
              </a:spcBef>
              <a:spcAft>
                <a:spcPts val="0"/>
              </a:spcAft>
              <a:defRPr/>
            </a:pPr>
            <a:r>
              <a:rPr lang="en-US" dirty="0" err="1"/>
              <a:t>Majeed</a:t>
            </a:r>
            <a:r>
              <a:rPr lang="en-US" dirty="0"/>
              <a:t> syndrome is an </a:t>
            </a:r>
            <a:r>
              <a:rPr lang="en-US" dirty="0" err="1"/>
              <a:t>autosomal</a:t>
            </a:r>
            <a:r>
              <a:rPr lang="en-US" dirty="0"/>
              <a:t> recessive disorder that presents with early-onset CRMO,</a:t>
            </a:r>
          </a:p>
          <a:p>
            <a:pPr fontAlgn="auto">
              <a:spcBef>
                <a:spcPts val="0"/>
              </a:spcBef>
              <a:spcAft>
                <a:spcPts val="0"/>
              </a:spcAft>
              <a:defRPr/>
            </a:pPr>
            <a:r>
              <a:rPr lang="en-US" dirty="0" err="1"/>
              <a:t>dyserythropoietic</a:t>
            </a:r>
            <a:r>
              <a:rPr lang="en-US" dirty="0"/>
              <a:t> anemia that often is accompanied by recurrent fever, and may be</a:t>
            </a:r>
          </a:p>
          <a:p>
            <a:pPr fontAlgn="auto">
              <a:spcBef>
                <a:spcPts val="0"/>
              </a:spcBef>
              <a:spcAft>
                <a:spcPts val="0"/>
              </a:spcAft>
              <a:defRPr/>
            </a:pPr>
            <a:r>
              <a:rPr lang="en-US" dirty="0"/>
              <a:t>accompanied by a </a:t>
            </a:r>
            <a:r>
              <a:rPr lang="en-US" dirty="0" err="1"/>
              <a:t>neutrophilic</a:t>
            </a:r>
            <a:r>
              <a:rPr lang="en-US" dirty="0"/>
              <a:t> </a:t>
            </a:r>
            <a:r>
              <a:rPr lang="en-US" dirty="0" err="1"/>
              <a:t>dermatosis</a:t>
            </a:r>
            <a:r>
              <a:rPr lang="en-US" dirty="0"/>
              <a:t> (Sweet syndrome)</a:t>
            </a:r>
          </a:p>
          <a:p>
            <a:pPr fontAlgn="auto">
              <a:spcBef>
                <a:spcPts val="0"/>
              </a:spcBef>
              <a:spcAft>
                <a:spcPts val="0"/>
              </a:spcAft>
              <a:defRPr/>
            </a:pPr>
            <a:r>
              <a:rPr lang="en-US" dirty="0"/>
              <a:t>Three unique LPIN2 mutations have been identified in patients with </a:t>
            </a:r>
            <a:r>
              <a:rPr lang="en-US" dirty="0" err="1"/>
              <a:t>Majeed</a:t>
            </a:r>
            <a:r>
              <a:rPr lang="en-US" dirty="0"/>
              <a:t> syndrome.</a:t>
            </a:r>
            <a:endParaRPr lang="it-IT" dirty="0"/>
          </a:p>
          <a:p>
            <a:pPr fontAlgn="auto">
              <a:spcBef>
                <a:spcPts val="0"/>
              </a:spcBef>
              <a:spcAft>
                <a:spcPts val="0"/>
              </a:spcAft>
              <a:defRPr/>
            </a:pPr>
            <a:r>
              <a:rPr lang="en-US" dirty="0"/>
              <a:t>It has been suggested that fatty acids may</a:t>
            </a:r>
          </a:p>
          <a:p>
            <a:pPr fontAlgn="auto">
              <a:spcBef>
                <a:spcPts val="0"/>
              </a:spcBef>
              <a:spcAft>
                <a:spcPts val="0"/>
              </a:spcAft>
              <a:defRPr/>
            </a:pPr>
            <a:r>
              <a:rPr lang="en-US" dirty="0"/>
              <a:t>induce a pro-inflammatory phenotype by toll-like receptor</a:t>
            </a:r>
          </a:p>
          <a:p>
            <a:pPr fontAlgn="auto">
              <a:spcBef>
                <a:spcPts val="0"/>
              </a:spcBef>
              <a:spcAft>
                <a:spcPts val="0"/>
              </a:spcAft>
              <a:defRPr/>
            </a:pPr>
            <a:r>
              <a:rPr lang="en-US" dirty="0"/>
              <a:t>(TLR)2 and 4 stimulation that result in the activation of</a:t>
            </a:r>
          </a:p>
          <a:p>
            <a:pPr fontAlgn="auto">
              <a:spcBef>
                <a:spcPts val="0"/>
              </a:spcBef>
              <a:spcAft>
                <a:spcPts val="0"/>
              </a:spcAft>
              <a:defRPr/>
            </a:pPr>
            <a:r>
              <a:rPr lang="en-US" dirty="0" err="1"/>
              <a:t>Mitogen</a:t>
            </a:r>
            <a:r>
              <a:rPr lang="en-US" dirty="0"/>
              <a:t> Activated Protein (MAP) </a:t>
            </a:r>
            <a:r>
              <a:rPr lang="en-US" dirty="0" err="1"/>
              <a:t>Kinases</a:t>
            </a:r>
            <a:r>
              <a:rPr lang="en-US" dirty="0"/>
              <a:t>, particularly</a:t>
            </a:r>
          </a:p>
          <a:p>
            <a:pPr fontAlgn="auto">
              <a:spcBef>
                <a:spcPts val="0"/>
              </a:spcBef>
              <a:spcAft>
                <a:spcPts val="0"/>
              </a:spcAft>
              <a:defRPr/>
            </a:pPr>
            <a:r>
              <a:rPr lang="en-US" dirty="0"/>
              <a:t>Jun </a:t>
            </a:r>
            <a:r>
              <a:rPr lang="en-US" dirty="0" err="1"/>
              <a:t>Kinase</a:t>
            </a:r>
            <a:r>
              <a:rPr lang="en-US" dirty="0"/>
              <a:t> (JNK)1, and the induction of NLRP3 </a:t>
            </a:r>
            <a:r>
              <a:rPr lang="en-US" dirty="0" err="1"/>
              <a:t>inflammasomes</a:t>
            </a:r>
            <a:endParaRPr lang="en-US" dirty="0"/>
          </a:p>
          <a:p>
            <a:pPr fontAlgn="auto">
              <a:spcBef>
                <a:spcPts val="0"/>
              </a:spcBef>
              <a:spcAft>
                <a:spcPts val="0"/>
              </a:spcAft>
              <a:defRPr/>
            </a:pPr>
            <a:r>
              <a:rPr lang="it-IT" dirty="0"/>
              <a:t>(Figure 1C)</a:t>
            </a:r>
          </a:p>
          <a:p>
            <a:pPr fontAlgn="auto">
              <a:spcBef>
                <a:spcPts val="0"/>
              </a:spcBef>
              <a:spcAft>
                <a:spcPts val="0"/>
              </a:spcAft>
              <a:defRPr/>
            </a:pPr>
            <a:endParaRPr lang="it-IT" dirty="0"/>
          </a:p>
          <a:p>
            <a:pPr fontAlgn="auto">
              <a:spcBef>
                <a:spcPts val="0"/>
              </a:spcBef>
              <a:spcAft>
                <a:spcPts val="0"/>
              </a:spcAft>
              <a:defRPr/>
            </a:pPr>
            <a:r>
              <a:rPr lang="en-US" dirty="0"/>
              <a:t>DIRA is an </a:t>
            </a:r>
            <a:r>
              <a:rPr lang="en-US" dirty="0" err="1"/>
              <a:t>autosomal</a:t>
            </a:r>
            <a:r>
              <a:rPr lang="en-US" dirty="0"/>
              <a:t> recessive, potentially life-threatening disorder that presents in the</a:t>
            </a:r>
          </a:p>
          <a:p>
            <a:pPr fontAlgn="auto">
              <a:spcBef>
                <a:spcPts val="0"/>
              </a:spcBef>
              <a:spcAft>
                <a:spcPts val="0"/>
              </a:spcAft>
              <a:defRPr/>
            </a:pPr>
            <a:r>
              <a:rPr lang="en-US" dirty="0"/>
              <a:t>neonatal period with generalized </a:t>
            </a:r>
            <a:r>
              <a:rPr lang="en-US" b="1" dirty="0" err="1"/>
              <a:t>pustulosis</a:t>
            </a:r>
            <a:r>
              <a:rPr lang="en-US" b="1" dirty="0"/>
              <a:t>, </a:t>
            </a:r>
            <a:r>
              <a:rPr lang="en-US" b="1" dirty="0" err="1"/>
              <a:t>osteitis</a:t>
            </a:r>
            <a:r>
              <a:rPr lang="en-US" b="1" dirty="0"/>
              <a:t>, </a:t>
            </a:r>
            <a:r>
              <a:rPr lang="en-US" b="1" dirty="0" err="1"/>
              <a:t>periostitis</a:t>
            </a:r>
            <a:r>
              <a:rPr lang="en-US" dirty="0"/>
              <a:t>, and systemic inflammation</a:t>
            </a:r>
          </a:p>
          <a:p>
            <a:pPr fontAlgn="auto">
              <a:spcBef>
                <a:spcPts val="0"/>
              </a:spcBef>
              <a:spcAft>
                <a:spcPts val="0"/>
              </a:spcAft>
              <a:defRPr/>
            </a:pPr>
            <a:r>
              <a:rPr lang="it-IT" dirty="0"/>
              <a:t>due </a:t>
            </a:r>
            <a:r>
              <a:rPr lang="it-IT" dirty="0" err="1"/>
              <a:t>to</a:t>
            </a:r>
            <a:r>
              <a:rPr lang="it-IT" dirty="0"/>
              <a:t> </a:t>
            </a:r>
            <a:r>
              <a:rPr lang="it-IT" dirty="0" err="1"/>
              <a:t>mutations</a:t>
            </a:r>
            <a:r>
              <a:rPr lang="it-IT" dirty="0"/>
              <a:t> in IL1RN</a:t>
            </a:r>
          </a:p>
          <a:p>
            <a:pPr fontAlgn="auto">
              <a:spcBef>
                <a:spcPts val="0"/>
              </a:spcBef>
              <a:spcAft>
                <a:spcPts val="0"/>
              </a:spcAft>
              <a:defRPr/>
            </a:pPr>
            <a:endParaRPr lang="it-IT" dirty="0"/>
          </a:p>
          <a:p>
            <a:pPr fontAlgn="auto">
              <a:spcBef>
                <a:spcPts val="0"/>
              </a:spcBef>
              <a:spcAft>
                <a:spcPts val="0"/>
              </a:spcAft>
              <a:defRPr/>
            </a:pPr>
            <a:r>
              <a:rPr lang="en-US" dirty="0"/>
              <a:t>The IL-10 expression is, therefore,</a:t>
            </a:r>
          </a:p>
          <a:p>
            <a:pPr fontAlgn="auto">
              <a:spcBef>
                <a:spcPts val="0"/>
              </a:spcBef>
              <a:spcAft>
                <a:spcPts val="0"/>
              </a:spcAft>
              <a:defRPr/>
            </a:pPr>
            <a:r>
              <a:rPr lang="en-US" dirty="0"/>
              <a:t>decreased, without pro-inflammatory cytokines, like</a:t>
            </a:r>
          </a:p>
          <a:p>
            <a:pPr fontAlgn="auto">
              <a:spcBef>
                <a:spcPts val="0"/>
              </a:spcBef>
              <a:spcAft>
                <a:spcPts val="0"/>
              </a:spcAft>
              <a:defRPr/>
            </a:pPr>
            <a:r>
              <a:rPr lang="en-US" dirty="0"/>
              <a:t>TNF-α or IL-6, being affected, which causes an imbalance</a:t>
            </a:r>
          </a:p>
          <a:p>
            <a:pPr fontAlgn="auto">
              <a:spcBef>
                <a:spcPts val="0"/>
              </a:spcBef>
              <a:spcAft>
                <a:spcPts val="0"/>
              </a:spcAft>
              <a:defRPr/>
            </a:pPr>
            <a:r>
              <a:rPr lang="it-IT" dirty="0" err="1"/>
              <a:t>favoring</a:t>
            </a:r>
            <a:r>
              <a:rPr lang="it-IT" dirty="0"/>
              <a:t> </a:t>
            </a:r>
            <a:r>
              <a:rPr lang="it-IT" dirty="0" err="1"/>
              <a:t>pro-inflammatory</a:t>
            </a:r>
            <a:r>
              <a:rPr lang="it-IT" dirty="0"/>
              <a:t> </a:t>
            </a:r>
            <a:r>
              <a:rPr lang="it-IT" dirty="0" err="1"/>
              <a:t>cytokines</a:t>
            </a:r>
            <a:r>
              <a:rPr lang="it-IT" dirty="0"/>
              <a:t>.</a:t>
            </a:r>
          </a:p>
          <a:p>
            <a:pPr fontAlgn="auto">
              <a:spcBef>
                <a:spcPts val="0"/>
              </a:spcBef>
              <a:spcAft>
                <a:spcPts val="0"/>
              </a:spcAft>
              <a:defRPr/>
            </a:pPr>
            <a:r>
              <a:rPr lang="en-US" dirty="0"/>
              <a:t>In DIRA, PAPA and CRMO there is, therefore, an imbalance</a:t>
            </a:r>
          </a:p>
          <a:p>
            <a:pPr fontAlgn="auto">
              <a:spcBef>
                <a:spcPts val="0"/>
              </a:spcBef>
              <a:spcAft>
                <a:spcPts val="0"/>
              </a:spcAft>
              <a:defRPr/>
            </a:pPr>
            <a:r>
              <a:rPr lang="en-US" dirty="0"/>
              <a:t>between the pro-inflammatory and </a:t>
            </a:r>
            <a:r>
              <a:rPr lang="en-US" dirty="0" err="1"/>
              <a:t>antiinflammatory</a:t>
            </a:r>
            <a:endParaRPr lang="en-US" dirty="0"/>
          </a:p>
          <a:p>
            <a:pPr fontAlgn="auto">
              <a:spcBef>
                <a:spcPts val="0"/>
              </a:spcBef>
              <a:spcAft>
                <a:spcPts val="0"/>
              </a:spcAft>
              <a:defRPr/>
            </a:pPr>
            <a:r>
              <a:rPr lang="en-US" dirty="0"/>
              <a:t>cytokines. This imbalance seems to be caused</a:t>
            </a:r>
          </a:p>
          <a:p>
            <a:pPr fontAlgn="auto">
              <a:spcBef>
                <a:spcPts val="0"/>
              </a:spcBef>
              <a:spcAft>
                <a:spcPts val="0"/>
              </a:spcAft>
              <a:defRPr/>
            </a:pPr>
            <a:r>
              <a:rPr lang="en-US" dirty="0"/>
              <a:t>by an increased IL1β expression in the case of PAPA,</a:t>
            </a:r>
          </a:p>
          <a:p>
            <a:pPr fontAlgn="auto">
              <a:spcBef>
                <a:spcPts val="0"/>
              </a:spcBef>
              <a:spcAft>
                <a:spcPts val="0"/>
              </a:spcAft>
              <a:defRPr/>
            </a:pPr>
            <a:r>
              <a:rPr lang="en-US" dirty="0"/>
              <a:t>decreased IL-1 receptor antagonist in DIRA and reduced</a:t>
            </a:r>
          </a:p>
          <a:p>
            <a:pPr fontAlgn="auto">
              <a:spcBef>
                <a:spcPts val="0"/>
              </a:spcBef>
              <a:spcAft>
                <a:spcPts val="0"/>
              </a:spcAft>
              <a:defRPr/>
            </a:pPr>
            <a:r>
              <a:rPr lang="en-US" dirty="0"/>
              <a:t>expression of IL-10 in CRMO.</a:t>
            </a:r>
            <a:endParaRPr lang="it-IT" dirty="0"/>
          </a:p>
          <a:p>
            <a:pPr fontAlgn="auto">
              <a:spcBef>
                <a:spcPts val="0"/>
              </a:spcBef>
              <a:spcAft>
                <a:spcPts val="0"/>
              </a:spcAft>
              <a:defRPr/>
            </a:pPr>
            <a:endParaRPr lang="it-IT" dirty="0"/>
          </a:p>
          <a:p>
            <a:pPr fontAlgn="auto">
              <a:spcBef>
                <a:spcPts val="0"/>
              </a:spcBef>
              <a:spcAft>
                <a:spcPts val="0"/>
              </a:spcAft>
              <a:defRPr/>
            </a:pPr>
            <a:endParaRPr lang="it-IT" dirty="0"/>
          </a:p>
        </p:txBody>
      </p:sp>
      <p:sp>
        <p:nvSpPr>
          <p:cNvPr id="68612"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D9E67E2-8280-4FF9-94C0-112A64AB2371}" type="slidenum">
              <a:rPr lang="it-IT" sz="1200">
                <a:latin typeface="Calibri" pitchFamily="34" charset="0"/>
              </a:rPr>
              <a:pPr algn="r"/>
              <a:t>35</a:t>
            </a:fld>
            <a:endParaRPr lang="it-IT" sz="1200">
              <a:latin typeface="Calibri" pitchFamily="34" charset="0"/>
            </a:endParaRPr>
          </a:p>
        </p:txBody>
      </p:sp>
    </p:spTree>
    <p:extLst>
      <p:ext uri="{BB962C8B-B14F-4D97-AF65-F5344CB8AC3E}">
        <p14:creationId xmlns:p14="http://schemas.microsoft.com/office/powerpoint/2010/main" val="426515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Autoinfiammatorio</a:t>
            </a:r>
            <a:r>
              <a:rPr lang="it-IT" dirty="0"/>
              <a:t> disordine dell’immunità innata</a:t>
            </a:r>
          </a:p>
          <a:p>
            <a:r>
              <a:rPr lang="it-IT" dirty="0"/>
              <a:t>Raro prima dei due anni. La maggior parte in infanzia ed adolescenza, ma anche adulti </a:t>
            </a:r>
          </a:p>
          <a:p>
            <a:r>
              <a:rPr lang="en-GB" sz="1200" kern="1200" dirty="0">
                <a:solidFill>
                  <a:schemeClr val="tx1"/>
                </a:solidFill>
                <a:effectLst/>
                <a:latin typeface="+mn-lt"/>
                <a:ea typeface="+mn-ea"/>
                <a:cs typeface="+mn-cs"/>
              </a:rPr>
              <a:t>At any one time, the number of osteomyelitis lesions can vary from one to 18. The symptoms may be intermittent or chronic and persistent, lasting from months to as long as 20 years. However, many individuals instead have chronic unremitting symptoms that may vary in severity.</a:t>
            </a:r>
            <a:r>
              <a:rPr lang="en-GB" sz="1200" u="none" strike="noStrike" kern="1200" baseline="30000" dirty="0">
                <a:solidFill>
                  <a:schemeClr val="tx1"/>
                </a:solidFill>
                <a:effectLst/>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4</a:t>
            </a:fld>
            <a:endParaRPr lang="it-IT"/>
          </a:p>
        </p:txBody>
      </p:sp>
    </p:spTree>
    <p:extLst>
      <p:ext uri="{BB962C8B-B14F-4D97-AF65-F5344CB8AC3E}">
        <p14:creationId xmlns:p14="http://schemas.microsoft.com/office/powerpoint/2010/main" val="279509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err="1">
                <a:solidFill>
                  <a:schemeClr val="tx1"/>
                </a:solidFill>
                <a:effectLst/>
                <a:latin typeface="+mn-lt"/>
                <a:ea typeface="+mn-ea"/>
                <a:cs typeface="+mn-cs"/>
              </a:rPr>
              <a:t>Peristente</a:t>
            </a:r>
            <a:r>
              <a:rPr lang="en-US" sz="1200" b="0" i="0" kern="1200" dirty="0">
                <a:solidFill>
                  <a:schemeClr val="tx1"/>
                </a:solidFill>
                <a:effectLst/>
                <a:latin typeface="+mn-lt"/>
                <a:ea typeface="+mn-ea"/>
                <a:cs typeface="+mn-cs"/>
              </a:rPr>
              <a:t> &gt;6 </a:t>
            </a:r>
            <a:r>
              <a:rPr lang="en-US" sz="1200" b="0" i="0" kern="1200" dirty="0" err="1">
                <a:solidFill>
                  <a:schemeClr val="tx1"/>
                </a:solidFill>
                <a:effectLst/>
                <a:latin typeface="+mn-lt"/>
                <a:ea typeface="+mn-ea"/>
                <a:cs typeface="+mn-cs"/>
              </a:rPr>
              <a:t>mesi</a:t>
            </a:r>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Chronic nonbacterial osteomyelitis (CNO) is a relatively rare pediatric rheumatic disease first described by Giedion et al. [1]. The 4 patients he reported suffered</a:t>
            </a:r>
          </a:p>
          <a:p>
            <a:r>
              <a:rPr lang="en-US" sz="1200" b="0" i="0" u="none" strike="noStrike" kern="1200" baseline="0" dirty="0">
                <a:solidFill>
                  <a:schemeClr val="tx1"/>
                </a:solidFill>
                <a:latin typeface="+mn-lt"/>
                <a:ea typeface="+mn-ea"/>
                <a:cs typeface="+mn-cs"/>
              </a:rPr>
              <a:t>from “symmetrical” bone pain. Pain remains the cardinal feature of CNO. Symptoms of general disease as one would expect in acute infectious osteomyelitis were absent.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Similarly, in a cohort reported by </a:t>
            </a:r>
            <a:r>
              <a:rPr lang="en-US" sz="1200" b="0" i="0" kern="1200" dirty="0" err="1">
                <a:solidFill>
                  <a:schemeClr val="tx1"/>
                </a:solidFill>
                <a:effectLst/>
                <a:latin typeface="+mn-lt"/>
                <a:ea typeface="+mn-ea"/>
                <a:cs typeface="+mn-cs"/>
              </a:rPr>
              <a:t>Girschick</a:t>
            </a:r>
            <a:r>
              <a:rPr lang="en-US" sz="1200" b="0" i="0" kern="1200" dirty="0">
                <a:solidFill>
                  <a:schemeClr val="tx1"/>
                </a:solidFill>
                <a:effectLst/>
                <a:latin typeface="+mn-lt"/>
                <a:ea typeface="+mn-ea"/>
                <a:cs typeface="+mn-cs"/>
              </a:rPr>
              <a:t> et al. of 30 pediatric patients with sterile osteitis, 30% had unifocal nonrecurrent disease, 10% had unifocal recurrent disease, 30% had multifocal nonrecurrent disease and 30% had classic CRMO</a:t>
            </a:r>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5</a:t>
            </a:fld>
            <a:endParaRPr lang="it-IT"/>
          </a:p>
        </p:txBody>
      </p:sp>
    </p:spTree>
    <p:extLst>
      <p:ext uri="{BB962C8B-B14F-4D97-AF65-F5344CB8AC3E}">
        <p14:creationId xmlns:p14="http://schemas.microsoft.com/office/powerpoint/2010/main" val="337941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Wingdings" panose="05000000000000000000" pitchFamily="2" charset="2"/>
              <a:buChar char="Ø"/>
            </a:pPr>
            <a:r>
              <a:rPr lang="it-IT" dirty="0"/>
              <a:t>serale e dopo sforzo, associato a limitazione all'estensione della gamba.</a:t>
            </a:r>
          </a:p>
          <a:p>
            <a:pPr marL="171450" indent="-171450">
              <a:buFont typeface="Wingdings" panose="05000000000000000000" pitchFamily="2" charset="2"/>
              <a:buChar char="Ø"/>
            </a:pPr>
            <a:r>
              <a:rPr lang="it-IT" dirty="0"/>
              <a:t>Cicli 10 giorni</a:t>
            </a:r>
          </a:p>
          <a:p>
            <a:pPr marL="171450" indent="-171450">
              <a:buFont typeface="Wingdings" panose="05000000000000000000" pitchFamily="2" charset="2"/>
              <a:buChar char="Ø"/>
            </a:pPr>
            <a:r>
              <a:rPr lang="it-IT" dirty="0"/>
              <a:t>(maggio 2013) peggioramento del dolore</a:t>
            </a:r>
          </a:p>
          <a:p>
            <a:pPr marL="171450" indent="-171450">
              <a:buFont typeface="Wingdings" panose="05000000000000000000" pitchFamily="2" charset="2"/>
              <a:buChar char="Ø"/>
            </a:pPr>
            <a:r>
              <a:rPr lang="it-IT" dirty="0"/>
              <a:t>Indici di funzionalità epatica, renale, emocromo, ferritina.</a:t>
            </a:r>
          </a:p>
        </p:txBody>
      </p:sp>
      <p:sp>
        <p:nvSpPr>
          <p:cNvPr id="4" name="Segnaposto numero diapositiva 3"/>
          <p:cNvSpPr>
            <a:spLocks noGrp="1"/>
          </p:cNvSpPr>
          <p:nvPr>
            <p:ph type="sldNum" sz="quarter" idx="10"/>
          </p:nvPr>
        </p:nvSpPr>
        <p:spPr/>
        <p:txBody>
          <a:bodyPr/>
          <a:lstStyle/>
          <a:p>
            <a:fld id="{2A5028F6-1C81-43E7-8AFB-12D10B5B09D6}" type="slidenum">
              <a:rPr lang="it-IT" smtClean="0"/>
              <a:t>6</a:t>
            </a:fld>
            <a:endParaRPr lang="it-IT"/>
          </a:p>
        </p:txBody>
      </p:sp>
    </p:spTree>
    <p:extLst>
      <p:ext uri="{BB962C8B-B14F-4D97-AF65-F5344CB8AC3E}">
        <p14:creationId xmlns:p14="http://schemas.microsoft.com/office/powerpoint/2010/main" val="104424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GB 5100 GR 4670000 </a:t>
            </a:r>
            <a:r>
              <a:rPr lang="it-IT" dirty="0" err="1"/>
              <a:t>Hb</a:t>
            </a:r>
            <a:r>
              <a:rPr lang="it-IT" dirty="0"/>
              <a:t> 12,5 PLT 290000</a:t>
            </a:r>
          </a:p>
        </p:txBody>
      </p:sp>
      <p:sp>
        <p:nvSpPr>
          <p:cNvPr id="4" name="Segnaposto numero diapositiva 3"/>
          <p:cNvSpPr>
            <a:spLocks noGrp="1"/>
          </p:cNvSpPr>
          <p:nvPr>
            <p:ph type="sldNum" sz="quarter" idx="10"/>
          </p:nvPr>
        </p:nvSpPr>
        <p:spPr/>
        <p:txBody>
          <a:bodyPr/>
          <a:lstStyle/>
          <a:p>
            <a:fld id="{2A5028F6-1C81-43E7-8AFB-12D10B5B09D6}" type="slidenum">
              <a:rPr lang="it-IT" smtClean="0"/>
              <a:t>8</a:t>
            </a:fld>
            <a:endParaRPr lang="it-IT"/>
          </a:p>
        </p:txBody>
      </p:sp>
    </p:spTree>
    <p:extLst>
      <p:ext uri="{BB962C8B-B14F-4D97-AF65-F5344CB8AC3E}">
        <p14:creationId xmlns:p14="http://schemas.microsoft.com/office/powerpoint/2010/main" val="53459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Scintigrafia polifasica e </a:t>
            </a:r>
            <a:r>
              <a:rPr lang="it-IT" dirty="0" err="1"/>
              <a:t>total</a:t>
            </a:r>
            <a:r>
              <a:rPr lang="it-IT" dirty="0"/>
              <a:t> body con 600mMBq di 99m </a:t>
            </a:r>
            <a:r>
              <a:rPr lang="it-IT" dirty="0" err="1"/>
              <a:t>Tc</a:t>
            </a:r>
            <a:r>
              <a:rPr lang="it-IT" dirty="0"/>
              <a:t> MDP. In fase di equilibrio ematico incremento della captazione</a:t>
            </a:r>
            <a:r>
              <a:rPr lang="it-IT" dirty="0" smtClean="0"/>
              <a:t>…</a:t>
            </a:r>
          </a:p>
          <a:p>
            <a:r>
              <a:rPr lang="it-IT" dirty="0" smtClean="0"/>
              <a:t>In fase metabolica tardiva </a:t>
            </a:r>
            <a:r>
              <a:rPr lang="it-IT" dirty="0" err="1" smtClean="0"/>
              <a:t>iperaccumulo</a:t>
            </a:r>
            <a:endParaRPr lang="it-IT" dirty="0"/>
          </a:p>
          <a:p>
            <a:r>
              <a:rPr lang="it-IT" dirty="0">
                <a:latin typeface="Garamond" panose="02020404030301010803" pitchFamily="18" charset="0"/>
              </a:rPr>
              <a:t>Avviata terapia con </a:t>
            </a:r>
            <a:r>
              <a:rPr lang="it-IT" dirty="0" err="1">
                <a:latin typeface="Garamond" panose="02020404030301010803" pitchFamily="18" charset="0"/>
              </a:rPr>
              <a:t>Deltacortene</a:t>
            </a:r>
            <a:r>
              <a:rPr lang="it-IT" dirty="0">
                <a:latin typeface="Garamond" panose="02020404030301010803" pitchFamily="18" charset="0"/>
              </a:rPr>
              <a:t> per </a:t>
            </a:r>
            <a:r>
              <a:rPr lang="it-IT" dirty="0" err="1">
                <a:latin typeface="Garamond" panose="02020404030301010803" pitchFamily="18" charset="0"/>
              </a:rPr>
              <a:t>os</a:t>
            </a:r>
            <a:r>
              <a:rPr lang="it-IT" dirty="0">
                <a:latin typeface="Garamond" panose="02020404030301010803" pitchFamily="18" charset="0"/>
              </a:rPr>
              <a:t> </a:t>
            </a:r>
            <a:r>
              <a:rPr lang="it-IT" dirty="0">
                <a:latin typeface="Garamond" panose="02020404030301010803" pitchFamily="18" charset="0"/>
                <a:sym typeface="Wingdings" panose="05000000000000000000" pitchFamily="2" charset="2"/>
              </a:rPr>
              <a:t> ottima risposta clinica e normalizzazione indici di flogosi</a:t>
            </a:r>
          </a:p>
          <a:p>
            <a:r>
              <a:rPr lang="it-IT" dirty="0">
                <a:latin typeface="Garamond" panose="02020404030301010803" pitchFamily="18" charset="0"/>
                <a:sym typeface="Wingdings" panose="05000000000000000000" pitchFamily="2" charset="2"/>
              </a:rPr>
              <a:t>Ripresa della sintomatologia al </a:t>
            </a:r>
            <a:r>
              <a:rPr lang="it-IT" dirty="0" err="1">
                <a:latin typeface="Garamond" panose="02020404030301010803" pitchFamily="18" charset="0"/>
                <a:sym typeface="Wingdings" panose="05000000000000000000" pitchFamily="2" charset="2"/>
              </a:rPr>
              <a:t>tapering</a:t>
            </a:r>
            <a:r>
              <a:rPr lang="it-IT" dirty="0">
                <a:latin typeface="Garamond" panose="02020404030301010803" pitchFamily="18" charset="0"/>
                <a:sym typeface="Wingdings" panose="05000000000000000000" pitchFamily="2" charset="2"/>
              </a:rPr>
              <a:t> dello </a:t>
            </a:r>
            <a:r>
              <a:rPr lang="it-IT" dirty="0" smtClean="0">
                <a:latin typeface="Garamond" panose="02020404030301010803" pitchFamily="18" charset="0"/>
                <a:sym typeface="Wingdings" panose="05000000000000000000" pitchFamily="2" charset="2"/>
              </a:rPr>
              <a:t>steroide fino a sospensione il </a:t>
            </a:r>
            <a:r>
              <a:rPr lang="it-IT" sz="1200" b="0" i="0" u="none" strike="noStrike" kern="1200" baseline="0" dirty="0">
                <a:solidFill>
                  <a:schemeClr val="tx1"/>
                </a:solidFill>
                <a:latin typeface="+mn-lt"/>
                <a:ea typeface="+mn-ea"/>
                <a:cs typeface="+mn-cs"/>
              </a:rPr>
              <a:t>26/02/2014</a:t>
            </a:r>
            <a:endParaRPr lang="it-IT" dirty="0">
              <a:latin typeface="Garamond" panose="02020404030301010803" pitchFamily="18" charset="0"/>
              <a:sym typeface="Wingdings" panose="05000000000000000000" pitchFamily="2" charset="2"/>
            </a:endParaRPr>
          </a:p>
          <a:p>
            <a:r>
              <a:rPr lang="it-IT" dirty="0">
                <a:latin typeface="Garamond" panose="02020404030301010803" pitchFamily="18" charset="0"/>
                <a:sym typeface="Wingdings" panose="05000000000000000000" pitchFamily="2" charset="2"/>
              </a:rPr>
              <a:t>Nuovamente avviato </a:t>
            </a:r>
            <a:r>
              <a:rPr lang="it-IT" dirty="0" err="1" smtClean="0">
                <a:latin typeface="Garamond" panose="02020404030301010803" pitchFamily="18" charset="0"/>
                <a:sym typeface="Wingdings" panose="05000000000000000000" pitchFamily="2" charset="2"/>
              </a:rPr>
              <a:t>Ibuprofene</a:t>
            </a:r>
            <a:r>
              <a:rPr lang="it-IT" dirty="0" smtClean="0">
                <a:latin typeface="Garamond" panose="02020404030301010803" pitchFamily="18" charset="0"/>
                <a:sym typeface="Wingdings" panose="05000000000000000000" pitchFamily="2" charset="2"/>
              </a:rPr>
              <a:t> </a:t>
            </a:r>
            <a:r>
              <a:rPr lang="de-DE" sz="1200" b="0" i="0" u="none" strike="noStrike" kern="1200" baseline="0" dirty="0" smtClean="0">
                <a:solidFill>
                  <a:schemeClr val="tx1"/>
                </a:solidFill>
                <a:latin typeface="+mn-lt"/>
                <a:ea typeface="+mn-ea"/>
                <a:cs typeface="+mn-cs"/>
              </a:rPr>
              <a:t>600 </a:t>
            </a:r>
            <a:r>
              <a:rPr lang="de-DE" sz="1200" b="0" i="0" u="none" strike="noStrike" kern="1200" baseline="0" dirty="0">
                <a:solidFill>
                  <a:schemeClr val="tx1"/>
                </a:solidFill>
                <a:latin typeface="+mn-lt"/>
                <a:ea typeface="+mn-ea"/>
                <a:cs typeface="+mn-cs"/>
              </a:rPr>
              <a:t>mg 2 </a:t>
            </a:r>
            <a:r>
              <a:rPr lang="de-DE" sz="1200" b="0" i="0" u="none" strike="noStrike" kern="1200" baseline="0" dirty="0" err="1">
                <a:solidFill>
                  <a:schemeClr val="tx1"/>
                </a:solidFill>
                <a:latin typeface="+mn-lt"/>
                <a:ea typeface="+mn-ea"/>
                <a:cs typeface="+mn-cs"/>
              </a:rPr>
              <a:t>vv</a:t>
            </a:r>
            <a:r>
              <a:rPr lang="de-DE" sz="1200" b="0" i="0" u="none" strike="noStrike" kern="1200" baseline="0" dirty="0">
                <a:solidFill>
                  <a:schemeClr val="tx1"/>
                </a:solidFill>
                <a:latin typeface="+mn-lt"/>
                <a:ea typeface="+mn-ea"/>
                <a:cs typeface="+mn-cs"/>
              </a:rPr>
              <a:t>/die.</a:t>
            </a:r>
            <a:endParaRPr lang="it-IT" dirty="0">
              <a:latin typeface="Garamond" panose="02020404030301010803" pitchFamily="18" charset="0"/>
            </a:endParaRPr>
          </a:p>
          <a:p>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9</a:t>
            </a:fld>
            <a:endParaRPr lang="it-IT"/>
          </a:p>
        </p:txBody>
      </p:sp>
    </p:spTree>
    <p:extLst>
      <p:ext uri="{BB962C8B-B14F-4D97-AF65-F5344CB8AC3E}">
        <p14:creationId xmlns:p14="http://schemas.microsoft.com/office/powerpoint/2010/main" val="310572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The typical clinical presentation of CRMO is local bone pain with or without fever. The pain is typically worse at night. Onset is usually </a:t>
            </a:r>
            <a:r>
              <a:rPr lang="en-GB" sz="1200" b="1" kern="1200" dirty="0">
                <a:solidFill>
                  <a:schemeClr val="tx1"/>
                </a:solidFill>
                <a:effectLst/>
                <a:latin typeface="+mn-lt"/>
                <a:ea typeface="+mn-ea"/>
                <a:cs typeface="+mn-cs"/>
              </a:rPr>
              <a:t>insidious</a:t>
            </a:r>
            <a:r>
              <a:rPr lang="en-GB" sz="1200" kern="1200" dirty="0">
                <a:solidFill>
                  <a:schemeClr val="tx1"/>
                </a:solidFill>
                <a:effectLst/>
                <a:latin typeface="+mn-lt"/>
                <a:ea typeface="+mn-ea"/>
                <a:cs typeface="+mn-cs"/>
              </a:rPr>
              <a:t>, although some patients present with acute pain.</a:t>
            </a:r>
            <a:r>
              <a:rPr lang="en-GB" sz="1200" u="none" strike="noStrike"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Tenderness, swelling, or warmth are often present overlying the involved bone but may be absent.</a:t>
            </a:r>
            <a:r>
              <a:rPr lang="en-GB" sz="1200" u="none" strike="noStrike"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endParaRPr lang="en-GB" sz="1200" u="none" strike="noStrike" kern="1200" baseline="300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The local swelling involving the soft tissues adjacent to the inflamed bone may mimic arthritis when the lesions affect the metaphyseal regions of the long bones. </a:t>
            </a:r>
            <a:r>
              <a:rPr lang="en-GB" sz="1200" b="1" kern="1200" dirty="0">
                <a:solidFill>
                  <a:schemeClr val="tx1"/>
                </a:solidFill>
                <a:effectLst/>
                <a:latin typeface="+mn-lt"/>
                <a:ea typeface="+mn-ea"/>
                <a:cs typeface="+mn-cs"/>
              </a:rPr>
              <a:t>Clavicula</a:t>
            </a:r>
            <a:r>
              <a:rPr lang="en-GB" sz="1200" kern="1200" dirty="0">
                <a:solidFill>
                  <a:schemeClr val="tx1"/>
                </a:solidFill>
                <a:effectLst/>
                <a:latin typeface="+mn-lt"/>
                <a:ea typeface="+mn-ea"/>
                <a:cs typeface="+mn-cs"/>
              </a:rPr>
              <a:t>r lesions often present with marked swelling and tenderness, most often involving the </a:t>
            </a:r>
            <a:r>
              <a:rPr lang="en-GB" sz="1200" b="1" kern="1200" dirty="0">
                <a:solidFill>
                  <a:schemeClr val="tx1"/>
                </a:solidFill>
                <a:effectLst/>
                <a:latin typeface="+mn-lt"/>
                <a:ea typeface="+mn-ea"/>
                <a:cs typeface="+mn-cs"/>
              </a:rPr>
              <a:t>medial one third </a:t>
            </a:r>
            <a:r>
              <a:rPr lang="en-GB" sz="1200" kern="1200" dirty="0">
                <a:solidFill>
                  <a:schemeClr val="tx1"/>
                </a:solidFill>
                <a:effectLst/>
                <a:latin typeface="+mn-lt"/>
                <a:ea typeface="+mn-ea"/>
                <a:cs typeface="+mn-cs"/>
              </a:rPr>
              <a:t>of the bone (</a:t>
            </a:r>
            <a:r>
              <a:rPr lang="en-GB" sz="1200" u="none" strike="noStrike" kern="1200" dirty="0">
                <a:solidFill>
                  <a:schemeClr val="tx1"/>
                </a:solidFill>
                <a:effectLst/>
                <a:latin typeface="+mn-lt"/>
                <a:ea typeface="+mn-ea"/>
                <a:cs typeface="+mn-cs"/>
                <a:hlinkClick r:id="rId3"/>
              </a:rPr>
              <a:t>Fig. 48-3</a:t>
            </a:r>
            <a:r>
              <a:rPr lang="en-GB" sz="1200" kern="1200" dirty="0">
                <a:solidFill>
                  <a:schemeClr val="tx1"/>
                </a:solidFill>
                <a:effectLst/>
                <a:latin typeface="+mn-lt"/>
                <a:ea typeface="+mn-ea"/>
                <a:cs typeface="+mn-cs"/>
              </a:rPr>
              <a:t>). When the pelvis or vertebrae are involved, the patient presents </a:t>
            </a:r>
            <a:r>
              <a:rPr lang="en-GB" sz="1200" b="1" kern="1200" dirty="0">
                <a:solidFill>
                  <a:schemeClr val="tx1"/>
                </a:solidFill>
                <a:effectLst/>
                <a:latin typeface="+mn-lt"/>
                <a:ea typeface="+mn-ea"/>
                <a:cs typeface="+mn-cs"/>
              </a:rPr>
              <a:t>with pain (local or referred), limp, or pelvic girdle weakness</a:t>
            </a:r>
            <a:r>
              <a:rPr lang="en-GB" sz="1200" kern="1200" dirty="0">
                <a:solidFill>
                  <a:schemeClr val="tx1"/>
                </a:solidFill>
                <a:effectLst/>
                <a:latin typeface="+mn-lt"/>
                <a:ea typeface="+mn-ea"/>
                <a:cs typeface="+mn-cs"/>
              </a:rPr>
              <a:t>. Synovitis may accompany the bone lesions and can occur distant from the sites of bone involvement. In one study 80% of patients had been diagnosed with arthritis in joints adjacent to the lesion; some had synovial biopsies that revealed histologic evidence of synovitis. Fever accompanies the bone pain at presentation in </a:t>
            </a:r>
            <a:r>
              <a:rPr lang="en-GB" sz="1200" b="1" kern="1200" dirty="0">
                <a:solidFill>
                  <a:schemeClr val="tx1"/>
                </a:solidFill>
                <a:effectLst/>
                <a:latin typeface="+mn-lt"/>
                <a:ea typeface="+mn-ea"/>
                <a:cs typeface="+mn-cs"/>
              </a:rPr>
              <a:t>17% to 33% </a:t>
            </a:r>
            <a:r>
              <a:rPr lang="en-GB" sz="1200" kern="1200" dirty="0">
                <a:solidFill>
                  <a:schemeClr val="tx1"/>
                </a:solidFill>
                <a:effectLst/>
                <a:latin typeface="+mn-lt"/>
                <a:ea typeface="+mn-ea"/>
                <a:cs typeface="+mn-cs"/>
              </a:rPr>
              <a:t>of patients. Most often the affected individuals appear well, although many complain of malaise and fatigue. Twenty-five percent of CRMO patients present with an extra osseous manifestation, most commonly a pustular rash on the palms and soles(</a:t>
            </a:r>
            <a:r>
              <a:rPr lang="en-GB" sz="1200" u="none" strike="noStrike" kern="1200" dirty="0">
                <a:solidFill>
                  <a:schemeClr val="tx1"/>
                </a:solidFill>
                <a:effectLst/>
                <a:latin typeface="+mn-lt"/>
                <a:ea typeface="+mn-ea"/>
                <a:cs typeface="+mn-cs"/>
                <a:hlinkClick r:id="rId4"/>
              </a:rPr>
              <a:t>Fig. 48-4</a:t>
            </a:r>
            <a:r>
              <a:rPr lang="en-GB" sz="1200" kern="1200" dirty="0">
                <a:solidFill>
                  <a:schemeClr val="tx1"/>
                </a:solidFill>
                <a:effectLst/>
                <a:latin typeface="+mn-lt"/>
                <a:ea typeface="+mn-ea"/>
                <a:cs typeface="+mn-cs"/>
              </a:rPr>
              <a:t>).</a:t>
            </a:r>
          </a:p>
          <a:p>
            <a:pPr fontAlgn="base"/>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10</a:t>
            </a:fld>
            <a:endParaRPr lang="it-IT"/>
          </a:p>
        </p:txBody>
      </p:sp>
    </p:spTree>
    <p:extLst>
      <p:ext uri="{BB962C8B-B14F-4D97-AF65-F5344CB8AC3E}">
        <p14:creationId xmlns:p14="http://schemas.microsoft.com/office/powerpoint/2010/main" val="93445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A5028F6-1C81-43E7-8AFB-12D10B5B09D6}" type="slidenum">
              <a:rPr lang="it-IT" smtClean="0"/>
              <a:t>11</a:t>
            </a:fld>
            <a:endParaRPr lang="it-IT"/>
          </a:p>
        </p:txBody>
      </p:sp>
    </p:spTree>
    <p:extLst>
      <p:ext uri="{BB962C8B-B14F-4D97-AF65-F5344CB8AC3E}">
        <p14:creationId xmlns:p14="http://schemas.microsoft.com/office/powerpoint/2010/main" val="3773224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0624EA6-2792-4A91-9A78-4C0C07D3185B}" type="datetimeFigureOut">
              <a:rPr lang="it-IT" smtClean="0"/>
              <a:t>21/12/2016</a:t>
            </a:fld>
            <a:endParaRPr lang="it-IT"/>
          </a:p>
        </p:txBody>
      </p:sp>
      <p:sp>
        <p:nvSpPr>
          <p:cNvPr id="5" name="Footer Placeholder 4"/>
          <p:cNvSpPr>
            <a:spLocks noGrp="1"/>
          </p:cNvSpPr>
          <p:nvPr>
            <p:ph type="ftr" sz="quarter" idx="11"/>
          </p:nvPr>
        </p:nvSpPr>
        <p:spPr>
          <a:xfrm>
            <a:off x="1371600" y="4323845"/>
            <a:ext cx="6400800" cy="365125"/>
          </a:xfrm>
        </p:spPr>
        <p:txBody>
          <a:bodyPr/>
          <a:lstStyle/>
          <a:p>
            <a:endParaRPr lang="it-IT"/>
          </a:p>
        </p:txBody>
      </p:sp>
      <p:sp>
        <p:nvSpPr>
          <p:cNvPr id="6" name="Slide Number Placeholder 5"/>
          <p:cNvSpPr>
            <a:spLocks noGrp="1"/>
          </p:cNvSpPr>
          <p:nvPr>
            <p:ph type="sldNum" sz="quarter" idx="12"/>
          </p:nvPr>
        </p:nvSpPr>
        <p:spPr>
          <a:xfrm>
            <a:off x="8077200" y="1430866"/>
            <a:ext cx="2743200" cy="365125"/>
          </a:xfrm>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361311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0624EA6-2792-4A91-9A78-4C0C07D3185B}" type="datetimeFigureOut">
              <a:rPr lang="it-IT" smtClean="0"/>
              <a:t>21/12/2016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83984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624EA6-2792-4A91-9A78-4C0C07D3185B}" type="datetimeFigureOut">
              <a:rPr lang="it-IT" smtClean="0"/>
              <a:t>21/12/2016</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427177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624EA6-2792-4A91-9A78-4C0C07D3185B}" type="datetimeFigureOut">
              <a:rPr lang="it-IT" smtClean="0"/>
              <a:t>21/12/2016</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7A8EDC4A-2FB7-4A37-ACCE-1A187ABADEFC}" type="slidenum">
              <a:rPr lang="it-IT" smtClean="0"/>
              <a:t>‹N›</a:t>
            </a:fld>
            <a:endParaRPr lang="it-IT"/>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04974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0624EA6-2792-4A91-9A78-4C0C07D3185B}" type="datetimeFigureOut">
              <a:rPr lang="it-IT" smtClean="0"/>
              <a:t>21/12/2016</a:t>
            </a:fld>
            <a:endParaRPr lang="it-IT"/>
          </a:p>
        </p:txBody>
      </p:sp>
      <p:sp>
        <p:nvSpPr>
          <p:cNvPr id="6" name="Footer Placeholder 5"/>
          <p:cNvSpPr>
            <a:spLocks noGrp="1"/>
          </p:cNvSpPr>
          <p:nvPr>
            <p:ph type="ftr" sz="quarter" idx="11"/>
          </p:nvPr>
        </p:nvSpPr>
        <p:spPr>
          <a:xfrm>
            <a:off x="685800" y="378883"/>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1531772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40624EA6-2792-4A91-9A78-4C0C07D3185B}" type="datetimeFigureOut">
              <a:rPr lang="it-IT" smtClean="0"/>
              <a:t>21/12/2016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1882439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40624EA6-2792-4A91-9A78-4C0C07D3185B}" type="datetimeFigureOut">
              <a:rPr lang="it-IT" smtClean="0"/>
              <a:t>21/12/2016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34132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624EA6-2792-4A91-9A78-4C0C07D3185B}" type="datetimeFigureOut">
              <a:rPr lang="it-IT" smtClean="0"/>
              <a:t>21/12/2016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2367275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0624EA6-2792-4A91-9A78-4C0C07D3185B}" type="datetimeFigureOut">
              <a:rPr lang="it-IT" smtClean="0"/>
              <a:t>21/12/2016</a:t>
            </a:fld>
            <a:endParaRPr lang="it-IT"/>
          </a:p>
        </p:txBody>
      </p:sp>
      <p:sp>
        <p:nvSpPr>
          <p:cNvPr id="5" name="Footer Placeholder 4"/>
          <p:cNvSpPr>
            <a:spLocks noGrp="1"/>
          </p:cNvSpPr>
          <p:nvPr>
            <p:ph type="ftr" sz="quarter" idx="11"/>
          </p:nvPr>
        </p:nvSpPr>
        <p:spPr>
          <a:xfrm>
            <a:off x="685800" y="381000"/>
            <a:ext cx="6991492" cy="36512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137534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624EA6-2792-4A91-9A78-4C0C07D3185B}" type="datetimeFigureOut">
              <a:rPr lang="it-IT" smtClean="0"/>
              <a:t>21/12/2016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314091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0624EA6-2792-4A91-9A78-4C0C07D3185B}" type="datetimeFigureOut">
              <a:rPr lang="it-IT" smtClean="0"/>
              <a:t>21/12/2016</a:t>
            </a:fld>
            <a:endParaRPr lang="it-IT"/>
          </a:p>
        </p:txBody>
      </p:sp>
      <p:sp>
        <p:nvSpPr>
          <p:cNvPr id="5" name="Footer Placeholder 4"/>
          <p:cNvSpPr>
            <a:spLocks noGrp="1"/>
          </p:cNvSpPr>
          <p:nvPr>
            <p:ph type="ftr" sz="quarter" idx="11"/>
          </p:nvPr>
        </p:nvSpPr>
        <p:spPr>
          <a:xfrm>
            <a:off x="685800" y="381001"/>
            <a:ext cx="6991492" cy="36406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68692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0624EA6-2792-4A91-9A78-4C0C07D3185B}" type="datetimeFigureOut">
              <a:rPr lang="it-IT" smtClean="0"/>
              <a:t>21/12/2016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30250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0624EA6-2792-4A91-9A78-4C0C07D3185B}" type="datetimeFigureOut">
              <a:rPr lang="it-IT" smtClean="0"/>
              <a:t>21/12/2016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142259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0624EA6-2792-4A91-9A78-4C0C07D3185B}" type="datetimeFigureOut">
              <a:rPr lang="it-IT" smtClean="0"/>
              <a:t>21/12/2016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130454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24EA6-2792-4A91-9A78-4C0C07D3185B}" type="datetimeFigureOut">
              <a:rPr lang="it-IT" smtClean="0"/>
              <a:t>21/12/2016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405913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0624EA6-2792-4A91-9A78-4C0C07D3185B}" type="datetimeFigureOut">
              <a:rPr lang="it-IT" smtClean="0"/>
              <a:t>21/12/2016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44076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0624EA6-2792-4A91-9A78-4C0C07D3185B}" type="datetimeFigureOut">
              <a:rPr lang="it-IT" smtClean="0"/>
              <a:t>21/12/2016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A8EDC4A-2FB7-4A37-ACCE-1A187ABADEFC}" type="slidenum">
              <a:rPr lang="it-IT" smtClean="0"/>
              <a:t>‹N›</a:t>
            </a:fld>
            <a:endParaRPr lang="it-IT"/>
          </a:p>
        </p:txBody>
      </p:sp>
    </p:spTree>
    <p:extLst>
      <p:ext uri="{BB962C8B-B14F-4D97-AF65-F5344CB8AC3E}">
        <p14:creationId xmlns:p14="http://schemas.microsoft.com/office/powerpoint/2010/main" val="156581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624EA6-2792-4A91-9A78-4C0C07D3185B}" type="datetimeFigureOut">
              <a:rPr lang="it-IT" smtClean="0"/>
              <a:t>21/12/2016</a:t>
            </a:fld>
            <a:endParaRPr lang="it-IT"/>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A8EDC4A-2FB7-4A37-ACCE-1A187ABADEFC}" type="slidenum">
              <a:rPr lang="it-IT" smtClean="0"/>
              <a:t>‹N›</a:t>
            </a:fld>
            <a:endParaRPr lang="it-IT"/>
          </a:p>
        </p:txBody>
      </p:sp>
    </p:spTree>
    <p:extLst>
      <p:ext uri="{BB962C8B-B14F-4D97-AF65-F5344CB8AC3E}">
        <p14:creationId xmlns:p14="http://schemas.microsoft.com/office/powerpoint/2010/main" val="15873143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emf"/><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1.pn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98170" y="1184988"/>
            <a:ext cx="9983755" cy="3432558"/>
          </a:xfrm>
        </p:spPr>
        <p:txBody>
          <a:bodyPr>
            <a:normAutofit/>
          </a:bodyPr>
          <a:lstStyle/>
          <a:p>
            <a:r>
              <a:rPr lang="it-IT" dirty="0"/>
              <a:t>Diagnosi e gestione dell’osteomielite cronica multifocale ricorrente (CRMO)</a:t>
            </a:r>
          </a:p>
        </p:txBody>
      </p:sp>
      <p:sp>
        <p:nvSpPr>
          <p:cNvPr id="3" name="Sottotitolo 2"/>
          <p:cNvSpPr>
            <a:spLocks noGrp="1"/>
          </p:cNvSpPr>
          <p:nvPr>
            <p:ph type="subTitle" idx="1"/>
          </p:nvPr>
        </p:nvSpPr>
        <p:spPr>
          <a:xfrm>
            <a:off x="3721261" y="4625764"/>
            <a:ext cx="3860157" cy="685800"/>
          </a:xfrm>
        </p:spPr>
        <p:txBody>
          <a:bodyPr/>
          <a:lstStyle/>
          <a:p>
            <a:r>
              <a:rPr lang="it-IT" dirty="0"/>
              <a:t>Protocollo del 21/12/2016</a:t>
            </a:r>
          </a:p>
        </p:txBody>
      </p:sp>
      <p:pic>
        <p:nvPicPr>
          <p:cNvPr id="4" name="Immagine 3"/>
          <p:cNvPicPr>
            <a:picLocks noChangeAspect="1"/>
          </p:cNvPicPr>
          <p:nvPr/>
        </p:nvPicPr>
        <p:blipFill>
          <a:blip r:embed="rId3"/>
          <a:stretch>
            <a:fillRect/>
          </a:stretch>
        </p:blipFill>
        <p:spPr>
          <a:xfrm>
            <a:off x="10820400" y="571240"/>
            <a:ext cx="1155090" cy="1124560"/>
          </a:xfrm>
          <a:prstGeom prst="rect">
            <a:avLst/>
          </a:prstGeom>
        </p:spPr>
      </p:pic>
      <p:sp>
        <p:nvSpPr>
          <p:cNvPr id="5" name="CasellaDiTesto 4"/>
          <p:cNvSpPr txBox="1"/>
          <p:nvPr/>
        </p:nvSpPr>
        <p:spPr>
          <a:xfrm>
            <a:off x="0" y="6215605"/>
            <a:ext cx="2488557" cy="646331"/>
          </a:xfrm>
          <a:prstGeom prst="rect">
            <a:avLst/>
          </a:prstGeom>
          <a:solidFill>
            <a:schemeClr val="accent1">
              <a:lumMod val="20000"/>
              <a:lumOff val="80000"/>
            </a:schemeClr>
          </a:solidFill>
        </p:spPr>
        <p:txBody>
          <a:bodyPr wrap="square" rtlCol="0">
            <a:spAutoFit/>
          </a:bodyPr>
          <a:lstStyle/>
          <a:p>
            <a:r>
              <a:rPr lang="it-IT" dirty="0"/>
              <a:t>Tutor </a:t>
            </a:r>
          </a:p>
          <a:p>
            <a:r>
              <a:rPr lang="it-IT" dirty="0"/>
              <a:t>Prof.ssa M. Alessio</a:t>
            </a:r>
          </a:p>
        </p:txBody>
      </p:sp>
      <p:sp>
        <p:nvSpPr>
          <p:cNvPr id="6" name="CasellaDiTesto 5"/>
          <p:cNvSpPr txBox="1"/>
          <p:nvPr/>
        </p:nvSpPr>
        <p:spPr>
          <a:xfrm>
            <a:off x="9421794" y="6217536"/>
            <a:ext cx="2779862" cy="646331"/>
          </a:xfrm>
          <a:prstGeom prst="rect">
            <a:avLst/>
          </a:prstGeom>
          <a:solidFill>
            <a:schemeClr val="accent4">
              <a:lumMod val="20000"/>
              <a:lumOff val="80000"/>
            </a:schemeClr>
          </a:solidFill>
        </p:spPr>
        <p:txBody>
          <a:bodyPr wrap="square" rtlCol="0">
            <a:spAutoFit/>
          </a:bodyPr>
          <a:lstStyle/>
          <a:p>
            <a:r>
              <a:rPr lang="it-IT" dirty="0"/>
              <a:t>AIF</a:t>
            </a:r>
          </a:p>
          <a:p>
            <a:r>
              <a:rPr lang="it-IT" dirty="0"/>
              <a:t>Dott.ssa F. Orlando</a:t>
            </a:r>
          </a:p>
        </p:txBody>
      </p:sp>
    </p:spTree>
    <p:extLst>
      <p:ext uri="{BB962C8B-B14F-4D97-AF65-F5344CB8AC3E}">
        <p14:creationId xmlns:p14="http://schemas.microsoft.com/office/powerpoint/2010/main" val="190666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62029" y="186710"/>
            <a:ext cx="8610600" cy="1293028"/>
          </a:xfrm>
        </p:spPr>
        <p:txBody>
          <a:bodyPr/>
          <a:lstStyle/>
          <a:p>
            <a:r>
              <a:rPr lang="it-IT" dirty="0"/>
              <a:t>Manifestazioni cliniche</a:t>
            </a:r>
          </a:p>
        </p:txBody>
      </p:sp>
      <p:sp>
        <p:nvSpPr>
          <p:cNvPr id="3" name="Segnaposto contenuto 2"/>
          <p:cNvSpPr>
            <a:spLocks noGrp="1"/>
          </p:cNvSpPr>
          <p:nvPr>
            <p:ph idx="1"/>
          </p:nvPr>
        </p:nvSpPr>
        <p:spPr>
          <a:xfrm>
            <a:off x="219920" y="2194560"/>
            <a:ext cx="10820400" cy="4024125"/>
          </a:xfrm>
        </p:spPr>
        <p:txBody>
          <a:bodyPr/>
          <a:lstStyle/>
          <a:p>
            <a:r>
              <a:rPr lang="it-IT" dirty="0"/>
              <a:t>Dolore osseo  ± febbre</a:t>
            </a:r>
          </a:p>
          <a:p>
            <a:r>
              <a:rPr lang="it-IT" dirty="0"/>
              <a:t>Tumefazione</a:t>
            </a:r>
          </a:p>
          <a:p>
            <a:r>
              <a:rPr lang="it-IT" dirty="0"/>
              <a:t>Aumento del </a:t>
            </a:r>
            <a:r>
              <a:rPr lang="it-IT" dirty="0" err="1"/>
              <a:t>termotatto</a:t>
            </a:r>
            <a:endParaRPr lang="it-IT" dirty="0"/>
          </a:p>
          <a:p>
            <a:r>
              <a:rPr lang="it-IT" dirty="0"/>
              <a:t>Malessere ed astenia</a:t>
            </a:r>
          </a:p>
          <a:p>
            <a:r>
              <a:rPr lang="it-IT" dirty="0"/>
              <a:t>Manifestazioni </a:t>
            </a:r>
            <a:r>
              <a:rPr lang="it-IT" dirty="0" err="1"/>
              <a:t>extraossee</a:t>
            </a:r>
            <a:r>
              <a:rPr lang="it-IT" dirty="0"/>
              <a:t> associate (25%)</a:t>
            </a:r>
          </a:p>
          <a:p>
            <a:pPr marL="0" indent="0">
              <a:buNone/>
            </a:pPr>
            <a:r>
              <a:rPr lang="it-IT" dirty="0"/>
              <a:t>   </a:t>
            </a:r>
            <a:r>
              <a:rPr lang="it-IT" b="1" dirty="0">
                <a:solidFill>
                  <a:srgbClr val="00B050"/>
                </a:solidFill>
              </a:rPr>
              <a:t>cutanee</a:t>
            </a:r>
            <a:r>
              <a:rPr lang="it-IT" dirty="0"/>
              <a:t>  pustolosi </a:t>
            </a:r>
            <a:r>
              <a:rPr lang="it-IT" dirty="0" err="1"/>
              <a:t>palmoplantare</a:t>
            </a:r>
            <a:r>
              <a:rPr lang="it-IT" dirty="0"/>
              <a:t>, acne, psoriasi</a:t>
            </a:r>
          </a:p>
          <a:p>
            <a:pPr marL="0" indent="0">
              <a:buNone/>
            </a:pPr>
            <a:r>
              <a:rPr lang="it-IT" dirty="0"/>
              <a:t>   </a:t>
            </a:r>
            <a:r>
              <a:rPr lang="it-IT" b="1" dirty="0">
                <a:solidFill>
                  <a:srgbClr val="00B050"/>
                </a:solidFill>
              </a:rPr>
              <a:t>gastrointestinali</a:t>
            </a:r>
            <a:r>
              <a:rPr lang="it-IT" dirty="0"/>
              <a:t>   Morbo di </a:t>
            </a:r>
            <a:r>
              <a:rPr lang="it-IT" dirty="0" err="1"/>
              <a:t>Crohn</a:t>
            </a:r>
            <a:r>
              <a:rPr lang="it-IT" dirty="0"/>
              <a:t> </a:t>
            </a:r>
          </a:p>
          <a:p>
            <a:endParaRPr lang="it-IT" dirty="0"/>
          </a:p>
        </p:txBody>
      </p:sp>
      <p:pic>
        <p:nvPicPr>
          <p:cNvPr id="4" name="Immagine 3"/>
          <p:cNvPicPr>
            <a:picLocks noChangeAspect="1"/>
          </p:cNvPicPr>
          <p:nvPr/>
        </p:nvPicPr>
        <p:blipFill rotWithShape="1">
          <a:blip r:embed="rId3"/>
          <a:srcRect l="8240" t="11575" r="8827"/>
          <a:stretch/>
        </p:blipFill>
        <p:spPr>
          <a:xfrm>
            <a:off x="10514990" y="4876250"/>
            <a:ext cx="1677010" cy="1940767"/>
          </a:xfrm>
          <a:prstGeom prst="rect">
            <a:avLst/>
          </a:prstGeom>
        </p:spPr>
      </p:pic>
      <p:pic>
        <p:nvPicPr>
          <p:cNvPr id="5" name="Immagine 4"/>
          <p:cNvPicPr>
            <a:picLocks noChangeAspect="1"/>
          </p:cNvPicPr>
          <p:nvPr/>
        </p:nvPicPr>
        <p:blipFill>
          <a:blip r:embed="rId4"/>
          <a:stretch>
            <a:fillRect/>
          </a:stretch>
        </p:blipFill>
        <p:spPr>
          <a:xfrm>
            <a:off x="6707275" y="1733531"/>
            <a:ext cx="5334000" cy="2056547"/>
          </a:xfrm>
          <a:prstGeom prst="rect">
            <a:avLst/>
          </a:prstGeom>
        </p:spPr>
      </p:pic>
    </p:spTree>
    <p:extLst>
      <p:ext uri="{BB962C8B-B14F-4D97-AF65-F5344CB8AC3E}">
        <p14:creationId xmlns:p14="http://schemas.microsoft.com/office/powerpoint/2010/main" val="169895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451834" y="1886843"/>
          <a:ext cx="5180528" cy="33903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nvPr>
        </p:nvGraphicFramePr>
        <p:xfrm>
          <a:off x="6018728" y="1864261"/>
          <a:ext cx="5919987" cy="357062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descr="EUROFEVER_with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08972" y="5832800"/>
            <a:ext cx="1489655" cy="95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34113" y="2926080"/>
            <a:ext cx="400110" cy="1084231"/>
          </a:xfrm>
          <a:prstGeom prst="rect">
            <a:avLst/>
          </a:prstGeom>
          <a:noFill/>
        </p:spPr>
        <p:txBody>
          <a:bodyPr vert="vert270" wrap="square" rtlCol="0">
            <a:spAutoFit/>
          </a:bodyPr>
          <a:lstStyle/>
          <a:p>
            <a:r>
              <a:rPr lang="it-IT" sz="1400" dirty="0">
                <a:solidFill>
                  <a:schemeClr val="tx1">
                    <a:lumMod val="75000"/>
                    <a:lumOff val="25000"/>
                  </a:schemeClr>
                </a:solidFill>
                <a:latin typeface="Garamond" pitchFamily="18" charset="0"/>
              </a:rPr>
              <a:t>N </a:t>
            </a:r>
            <a:r>
              <a:rPr lang="it-IT" sz="1400" dirty="0" err="1">
                <a:solidFill>
                  <a:schemeClr val="tx1">
                    <a:lumMod val="75000"/>
                    <a:lumOff val="25000"/>
                  </a:schemeClr>
                </a:solidFill>
                <a:latin typeface="Garamond" pitchFamily="18" charset="0"/>
              </a:rPr>
              <a:t>of</a:t>
            </a:r>
            <a:r>
              <a:rPr lang="it-IT" sz="1400" dirty="0">
                <a:solidFill>
                  <a:schemeClr val="tx1">
                    <a:lumMod val="75000"/>
                    <a:lumOff val="25000"/>
                  </a:schemeClr>
                </a:solidFill>
                <a:latin typeface="Garamond" pitchFamily="18" charset="0"/>
              </a:rPr>
              <a:t> </a:t>
            </a:r>
            <a:r>
              <a:rPr lang="it-IT" sz="1400" dirty="0" err="1">
                <a:solidFill>
                  <a:schemeClr val="tx1">
                    <a:lumMod val="75000"/>
                    <a:lumOff val="25000"/>
                  </a:schemeClr>
                </a:solidFill>
                <a:latin typeface="Garamond" pitchFamily="18" charset="0"/>
              </a:rPr>
              <a:t>patients</a:t>
            </a:r>
            <a:endParaRPr lang="it-IT" sz="1400" dirty="0">
              <a:solidFill>
                <a:schemeClr val="tx1">
                  <a:lumMod val="75000"/>
                  <a:lumOff val="25000"/>
                </a:schemeClr>
              </a:solidFill>
              <a:latin typeface="Garamond" pitchFamily="18" charset="0"/>
            </a:endParaRPr>
          </a:p>
        </p:txBody>
      </p:sp>
      <p:sp>
        <p:nvSpPr>
          <p:cNvPr id="9" name="CasellaDiTesto 8"/>
          <p:cNvSpPr txBox="1"/>
          <p:nvPr/>
        </p:nvSpPr>
        <p:spPr>
          <a:xfrm>
            <a:off x="5818673" y="2926079"/>
            <a:ext cx="400110" cy="1084231"/>
          </a:xfrm>
          <a:prstGeom prst="rect">
            <a:avLst/>
          </a:prstGeom>
          <a:noFill/>
        </p:spPr>
        <p:txBody>
          <a:bodyPr vert="vert270" wrap="square" rtlCol="0">
            <a:spAutoFit/>
          </a:bodyPr>
          <a:lstStyle/>
          <a:p>
            <a:r>
              <a:rPr lang="it-IT" sz="1400" dirty="0">
                <a:solidFill>
                  <a:schemeClr val="tx1">
                    <a:lumMod val="75000"/>
                    <a:lumOff val="25000"/>
                  </a:schemeClr>
                </a:solidFill>
                <a:latin typeface="Garamond" pitchFamily="18" charset="0"/>
              </a:rPr>
              <a:t>N </a:t>
            </a:r>
            <a:r>
              <a:rPr lang="it-IT" sz="1400" dirty="0" err="1">
                <a:solidFill>
                  <a:schemeClr val="tx1">
                    <a:lumMod val="75000"/>
                    <a:lumOff val="25000"/>
                  </a:schemeClr>
                </a:solidFill>
                <a:latin typeface="Garamond" pitchFamily="18" charset="0"/>
              </a:rPr>
              <a:t>of</a:t>
            </a:r>
            <a:r>
              <a:rPr lang="it-IT" sz="1400" dirty="0">
                <a:solidFill>
                  <a:schemeClr val="tx1">
                    <a:lumMod val="75000"/>
                    <a:lumOff val="25000"/>
                  </a:schemeClr>
                </a:solidFill>
                <a:latin typeface="Garamond" pitchFamily="18" charset="0"/>
              </a:rPr>
              <a:t> </a:t>
            </a:r>
            <a:r>
              <a:rPr lang="it-IT" sz="1400" dirty="0" err="1">
                <a:solidFill>
                  <a:schemeClr val="tx1">
                    <a:lumMod val="75000"/>
                    <a:lumOff val="25000"/>
                  </a:schemeClr>
                </a:solidFill>
                <a:latin typeface="Garamond" pitchFamily="18" charset="0"/>
              </a:rPr>
              <a:t>patients</a:t>
            </a:r>
            <a:endParaRPr lang="it-IT" sz="1400" dirty="0">
              <a:solidFill>
                <a:schemeClr val="tx1">
                  <a:lumMod val="75000"/>
                  <a:lumOff val="25000"/>
                </a:schemeClr>
              </a:solidFill>
              <a:latin typeface="Garamond" pitchFamily="18" charset="0"/>
            </a:endParaRPr>
          </a:p>
        </p:txBody>
      </p:sp>
      <p:sp>
        <p:nvSpPr>
          <p:cNvPr id="11" name="CasellaDiTesto 10"/>
          <p:cNvSpPr txBox="1"/>
          <p:nvPr/>
        </p:nvSpPr>
        <p:spPr>
          <a:xfrm>
            <a:off x="265523" y="1529299"/>
            <a:ext cx="1503624" cy="584775"/>
          </a:xfrm>
          <a:prstGeom prst="rect">
            <a:avLst/>
          </a:prstGeom>
          <a:noFill/>
        </p:spPr>
        <p:txBody>
          <a:bodyPr wrap="square" rtlCol="0">
            <a:spAutoFit/>
          </a:bodyPr>
          <a:lstStyle/>
          <a:p>
            <a:r>
              <a:rPr lang="it-IT" sz="1600" dirty="0">
                <a:latin typeface="Garamond" panose="02020404030301010803" pitchFamily="18" charset="0"/>
              </a:rPr>
              <a:t>464 </a:t>
            </a:r>
            <a:r>
              <a:rPr lang="it-IT" sz="1600" dirty="0" err="1">
                <a:latin typeface="Garamond" panose="02020404030301010803" pitchFamily="18" charset="0"/>
              </a:rPr>
              <a:t>patients</a:t>
            </a:r>
            <a:r>
              <a:rPr lang="it-IT" sz="1600" dirty="0">
                <a:latin typeface="Garamond" panose="02020404030301010803" pitchFamily="18" charset="0"/>
              </a:rPr>
              <a:t> (99,5 %)</a:t>
            </a:r>
          </a:p>
        </p:txBody>
      </p:sp>
      <p:sp>
        <p:nvSpPr>
          <p:cNvPr id="12" name="CasellaDiTesto 11"/>
          <p:cNvSpPr txBox="1"/>
          <p:nvPr/>
        </p:nvSpPr>
        <p:spPr>
          <a:xfrm>
            <a:off x="10867094" y="1594455"/>
            <a:ext cx="1271676" cy="584775"/>
          </a:xfrm>
          <a:prstGeom prst="rect">
            <a:avLst/>
          </a:prstGeom>
          <a:noFill/>
        </p:spPr>
        <p:txBody>
          <a:bodyPr wrap="square" rtlCol="0">
            <a:spAutoFit/>
          </a:bodyPr>
          <a:lstStyle/>
          <a:p>
            <a:r>
              <a:rPr lang="it-IT" sz="1600" dirty="0">
                <a:latin typeface="Garamond" panose="02020404030301010803" pitchFamily="18" charset="0"/>
              </a:rPr>
              <a:t>87 </a:t>
            </a:r>
            <a:r>
              <a:rPr lang="it-IT" sz="1600" dirty="0" err="1">
                <a:latin typeface="Garamond" panose="02020404030301010803" pitchFamily="18" charset="0"/>
              </a:rPr>
              <a:t>patients</a:t>
            </a:r>
            <a:r>
              <a:rPr lang="it-IT" sz="1600" dirty="0">
                <a:latin typeface="Garamond" panose="02020404030301010803" pitchFamily="18" charset="0"/>
              </a:rPr>
              <a:t> (19 %)</a:t>
            </a:r>
          </a:p>
        </p:txBody>
      </p:sp>
    </p:spTree>
    <p:extLst>
      <p:ext uri="{BB962C8B-B14F-4D97-AF65-F5344CB8AC3E}">
        <p14:creationId xmlns:p14="http://schemas.microsoft.com/office/powerpoint/2010/main" val="10056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510010" y="1390581"/>
            <a:ext cx="8540750" cy="1949450"/>
            <a:chOff x="1150" y="1546"/>
            <a:chExt cx="5380" cy="1228"/>
          </a:xfrm>
        </p:grpSpPr>
        <p:sp>
          <p:nvSpPr>
            <p:cNvPr id="6" name="AutoShape 3"/>
            <p:cNvSpPr>
              <a:spLocks noChangeAspect="1" noChangeArrowheads="1" noTextEdit="1"/>
            </p:cNvSpPr>
            <p:nvPr/>
          </p:nvSpPr>
          <p:spPr bwMode="auto">
            <a:xfrm>
              <a:off x="1150" y="1546"/>
              <a:ext cx="5380" cy="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 y="1546"/>
              <a:ext cx="5384"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6514646" y="405262"/>
            <a:ext cx="5677212" cy="1284076"/>
            <a:chOff x="2093" y="1743"/>
            <a:chExt cx="3705" cy="838"/>
          </a:xfrm>
        </p:grpSpPr>
        <p:sp>
          <p:nvSpPr>
            <p:cNvPr id="9" name="AutoShape 7"/>
            <p:cNvSpPr>
              <a:spLocks noChangeAspect="1" noChangeArrowheads="1" noTextEdit="1"/>
            </p:cNvSpPr>
            <p:nvPr/>
          </p:nvSpPr>
          <p:spPr bwMode="auto">
            <a:xfrm>
              <a:off x="2093" y="1743"/>
              <a:ext cx="3494"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 y="1743"/>
              <a:ext cx="3498"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noChangeAspect="1"/>
          </p:cNvGrpSpPr>
          <p:nvPr/>
        </p:nvGrpSpPr>
        <p:grpSpPr bwMode="auto">
          <a:xfrm>
            <a:off x="631274" y="3459422"/>
            <a:ext cx="3819525" cy="219075"/>
            <a:chOff x="2637" y="2091"/>
            <a:chExt cx="2406" cy="138"/>
          </a:xfrm>
        </p:grpSpPr>
        <p:sp>
          <p:nvSpPr>
            <p:cNvPr id="12" name="AutoShape 11"/>
            <p:cNvSpPr>
              <a:spLocks noChangeAspect="1" noChangeArrowheads="1" noTextEdit="1"/>
            </p:cNvSpPr>
            <p:nvPr/>
          </p:nvSpPr>
          <p:spPr bwMode="auto">
            <a:xfrm>
              <a:off x="2637" y="2091"/>
              <a:ext cx="240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7" y="2091"/>
              <a:ext cx="241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6"/>
          <p:cNvGrpSpPr>
            <a:grpSpLocks noChangeAspect="1"/>
          </p:cNvGrpSpPr>
          <p:nvPr/>
        </p:nvGrpSpPr>
        <p:grpSpPr bwMode="auto">
          <a:xfrm>
            <a:off x="7868040" y="4631093"/>
            <a:ext cx="4000500" cy="1981200"/>
            <a:chOff x="2580" y="1536"/>
            <a:chExt cx="2520" cy="1248"/>
          </a:xfrm>
        </p:grpSpPr>
        <p:sp>
          <p:nvSpPr>
            <p:cNvPr id="15" name="AutoShape 15"/>
            <p:cNvSpPr>
              <a:spLocks noChangeAspect="1" noChangeArrowheads="1" noTextEdit="1"/>
            </p:cNvSpPr>
            <p:nvPr/>
          </p:nvSpPr>
          <p:spPr bwMode="auto">
            <a:xfrm>
              <a:off x="2580" y="1536"/>
              <a:ext cx="2520"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0" y="1536"/>
              <a:ext cx="2524"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0"/>
          <p:cNvGrpSpPr>
            <a:grpSpLocks noChangeAspect="1"/>
          </p:cNvGrpSpPr>
          <p:nvPr/>
        </p:nvGrpSpPr>
        <p:grpSpPr bwMode="auto">
          <a:xfrm>
            <a:off x="7842640" y="3406124"/>
            <a:ext cx="4025900" cy="1165225"/>
            <a:chOff x="2572" y="1793"/>
            <a:chExt cx="2536" cy="734"/>
          </a:xfrm>
        </p:grpSpPr>
        <p:sp>
          <p:nvSpPr>
            <p:cNvPr id="18" name="AutoShape 19"/>
            <p:cNvSpPr>
              <a:spLocks noChangeAspect="1" noChangeArrowheads="1" noTextEdit="1"/>
            </p:cNvSpPr>
            <p:nvPr/>
          </p:nvSpPr>
          <p:spPr bwMode="auto">
            <a:xfrm>
              <a:off x="2572" y="1793"/>
              <a:ext cx="2536"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45"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2" y="1793"/>
              <a:ext cx="2540"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0" name="Connettore diritto 19"/>
          <p:cNvCxnSpPr/>
          <p:nvPr/>
        </p:nvCxnSpPr>
        <p:spPr>
          <a:xfrm>
            <a:off x="10394300" y="4394718"/>
            <a:ext cx="1427585" cy="933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Connettore diritto 25"/>
          <p:cNvCxnSpPr>
            <a:cxnSpLocks/>
          </p:cNvCxnSpPr>
          <p:nvPr/>
        </p:nvCxnSpPr>
        <p:spPr>
          <a:xfrm>
            <a:off x="7836290" y="4576777"/>
            <a:ext cx="3500404" cy="9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324091" y="4282633"/>
            <a:ext cx="6886937" cy="1477328"/>
          </a:xfrm>
          <a:prstGeom prst="rect">
            <a:avLst/>
          </a:prstGeom>
          <a:noFill/>
        </p:spPr>
        <p:txBody>
          <a:bodyPr wrap="square" rtlCol="0">
            <a:spAutoFit/>
          </a:bodyPr>
          <a:lstStyle/>
          <a:p>
            <a:r>
              <a:rPr lang="it-IT" b="1" dirty="0"/>
              <a:t>ESAMI DI LABORATORIO NON </a:t>
            </a:r>
            <a:r>
              <a:rPr lang="it-IT" b="1" dirty="0" smtClean="0"/>
              <a:t>DIRIMENTI</a:t>
            </a:r>
          </a:p>
          <a:p>
            <a:endParaRPr lang="it-IT" b="1" dirty="0"/>
          </a:p>
          <a:p>
            <a:r>
              <a:rPr lang="it-IT" dirty="0" smtClean="0"/>
              <a:t>No autoimmunità</a:t>
            </a:r>
            <a:endParaRPr lang="it-IT" dirty="0"/>
          </a:p>
          <a:p>
            <a:endParaRPr lang="it-IT" b="1" dirty="0"/>
          </a:p>
          <a:p>
            <a:r>
              <a:rPr lang="it-IT" dirty="0"/>
              <a:t>COLTURE STERILI</a:t>
            </a:r>
          </a:p>
        </p:txBody>
      </p:sp>
    </p:spTree>
    <p:extLst>
      <p:ext uri="{BB962C8B-B14F-4D97-AF65-F5344CB8AC3E}">
        <p14:creationId xmlns:p14="http://schemas.microsoft.com/office/powerpoint/2010/main" val="230696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6070" y="0"/>
            <a:ext cx="8610600" cy="1293028"/>
          </a:xfrm>
        </p:spPr>
        <p:txBody>
          <a:bodyPr/>
          <a:lstStyle/>
          <a:p>
            <a:r>
              <a:rPr lang="it-IT" dirty="0"/>
              <a:t>radiografia</a:t>
            </a:r>
          </a:p>
        </p:txBody>
      </p:sp>
      <p:pic>
        <p:nvPicPr>
          <p:cNvPr id="5" name="Immagine 4"/>
          <p:cNvPicPr>
            <a:picLocks noChangeAspect="1"/>
          </p:cNvPicPr>
          <p:nvPr/>
        </p:nvPicPr>
        <p:blipFill>
          <a:blip r:embed="rId3"/>
          <a:stretch>
            <a:fillRect/>
          </a:stretch>
        </p:blipFill>
        <p:spPr>
          <a:xfrm>
            <a:off x="0" y="922677"/>
            <a:ext cx="9067800" cy="3924300"/>
          </a:xfrm>
          <a:prstGeom prst="rect">
            <a:avLst/>
          </a:prstGeom>
        </p:spPr>
      </p:pic>
      <p:pic>
        <p:nvPicPr>
          <p:cNvPr id="6" name="Immagine 5"/>
          <p:cNvPicPr>
            <a:picLocks noChangeAspect="1"/>
          </p:cNvPicPr>
          <p:nvPr/>
        </p:nvPicPr>
        <p:blipFill>
          <a:blip r:embed="rId4"/>
          <a:stretch>
            <a:fillRect/>
          </a:stretch>
        </p:blipFill>
        <p:spPr>
          <a:xfrm>
            <a:off x="6751180" y="4514127"/>
            <a:ext cx="5220902" cy="2343873"/>
          </a:xfrm>
          <a:prstGeom prst="rect">
            <a:avLst/>
          </a:prstGeom>
        </p:spPr>
      </p:pic>
      <p:sp>
        <p:nvSpPr>
          <p:cNvPr id="7" name="CasellaDiTesto 6"/>
          <p:cNvSpPr txBox="1"/>
          <p:nvPr/>
        </p:nvSpPr>
        <p:spPr>
          <a:xfrm>
            <a:off x="196770" y="5440101"/>
            <a:ext cx="5949387" cy="646331"/>
          </a:xfrm>
          <a:prstGeom prst="rect">
            <a:avLst/>
          </a:prstGeom>
          <a:noFill/>
        </p:spPr>
        <p:txBody>
          <a:bodyPr wrap="square" rtlCol="0">
            <a:spAutoFit/>
          </a:bodyPr>
          <a:lstStyle/>
          <a:p>
            <a:pPr marL="285750" indent="-285750">
              <a:buFont typeface="Arial" panose="020B0604020202020204" pitchFamily="34" charset="0"/>
              <a:buChar char="•"/>
            </a:pPr>
            <a:r>
              <a:rPr lang="it-IT" dirty="0"/>
              <a:t>Valutazione aree limitate</a:t>
            </a:r>
          </a:p>
          <a:p>
            <a:pPr marL="285750" indent="-285750">
              <a:buFont typeface="Arial" panose="020B0604020202020204" pitchFamily="34" charset="0"/>
              <a:buChar char="•"/>
            </a:pPr>
            <a:r>
              <a:rPr lang="it-IT" dirty="0"/>
              <a:t>Bassa sensibilità</a:t>
            </a:r>
          </a:p>
        </p:txBody>
      </p:sp>
    </p:spTree>
    <p:extLst>
      <p:ext uri="{BB962C8B-B14F-4D97-AF65-F5344CB8AC3E}">
        <p14:creationId xmlns:p14="http://schemas.microsoft.com/office/powerpoint/2010/main" val="287350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3886" y="698773"/>
            <a:ext cx="10246567" cy="1293028"/>
          </a:xfrm>
        </p:spPr>
        <p:txBody>
          <a:bodyPr/>
          <a:lstStyle/>
          <a:p>
            <a:r>
              <a:rPr lang="it-IT" dirty="0" err="1">
                <a:solidFill>
                  <a:srgbClr val="00B050"/>
                </a:solidFill>
              </a:rPr>
              <a:t>Dh</a:t>
            </a:r>
            <a:r>
              <a:rPr lang="it-IT" dirty="0">
                <a:solidFill>
                  <a:srgbClr val="00B050"/>
                </a:solidFill>
              </a:rPr>
              <a:t> reumatologia marzo 2014</a:t>
            </a:r>
          </a:p>
        </p:txBody>
      </p:sp>
      <p:sp>
        <p:nvSpPr>
          <p:cNvPr id="3" name="Segnaposto contenuto 2"/>
          <p:cNvSpPr>
            <a:spLocks noGrp="1"/>
          </p:cNvSpPr>
          <p:nvPr>
            <p:ph idx="1"/>
          </p:nvPr>
        </p:nvSpPr>
        <p:spPr>
          <a:xfrm>
            <a:off x="366842" y="1759350"/>
            <a:ext cx="11589806" cy="5098649"/>
          </a:xfrm>
        </p:spPr>
        <p:txBody>
          <a:bodyPr>
            <a:normAutofit/>
          </a:bodyPr>
          <a:lstStyle/>
          <a:p>
            <a:r>
              <a:rPr lang="it-IT" sz="2400" b="1" u="sng" dirty="0">
                <a:cs typeface="Arial" panose="020B0604020202020204" pitchFamily="34" charset="0"/>
              </a:rPr>
              <a:t>Esame obiettivo articolare</a:t>
            </a:r>
            <a:r>
              <a:rPr lang="it-IT" sz="2400" dirty="0">
                <a:cs typeface="Arial" panose="020B0604020202020204" pitchFamily="34" charset="0"/>
              </a:rPr>
              <a:t>: Tumefazione, dolore e limitazione funzionale a carico delle caviglie bilateralmente. Dolore a carico delle ginocchia con dubbia tumefazione a sinistra. Modesta dolorabilità alla pressione a carico delle articolazioni sacroiliache</a:t>
            </a:r>
          </a:p>
          <a:p>
            <a:endParaRPr lang="it-IT" sz="2400" dirty="0">
              <a:cs typeface="Arial" panose="020B0604020202020204" pitchFamily="34" charset="0"/>
            </a:endParaRPr>
          </a:p>
          <a:p>
            <a:r>
              <a:rPr lang="it-IT" sz="2400" b="1" u="sng" dirty="0">
                <a:cs typeface="Arial" panose="020B0604020202020204" pitchFamily="34" charset="0"/>
              </a:rPr>
              <a:t>Esami di laboratorio</a:t>
            </a:r>
            <a:r>
              <a:rPr lang="it-IT" sz="2400" dirty="0">
                <a:cs typeface="Arial" panose="020B0604020202020204" pitchFamily="34" charset="0"/>
              </a:rPr>
              <a:t>: </a:t>
            </a:r>
            <a:r>
              <a:rPr lang="it-IT" sz="2400" dirty="0" err="1">
                <a:cs typeface="Arial" panose="020B0604020202020204" pitchFamily="34" charset="0"/>
              </a:rPr>
              <a:t>Hb</a:t>
            </a:r>
            <a:r>
              <a:rPr lang="it-IT" sz="2400" dirty="0">
                <a:cs typeface="Arial" panose="020B0604020202020204" pitchFamily="34" charset="0"/>
              </a:rPr>
              <a:t> 12,7 g/dl, VES 6 mm/h , PCR </a:t>
            </a:r>
            <a:r>
              <a:rPr lang="it-IT" sz="2400" dirty="0">
                <a:solidFill>
                  <a:srgbClr val="FF0000"/>
                </a:solidFill>
                <a:cs typeface="Arial" panose="020B0604020202020204" pitchFamily="34" charset="0"/>
              </a:rPr>
              <a:t>0,58</a:t>
            </a:r>
            <a:r>
              <a:rPr lang="it-IT" sz="2400" dirty="0">
                <a:cs typeface="Arial" panose="020B0604020202020204" pitchFamily="34" charset="0"/>
              </a:rPr>
              <a:t> mg/dl, </a:t>
            </a:r>
            <a:r>
              <a:rPr lang="it-IT" sz="2400" dirty="0" err="1">
                <a:cs typeface="Arial" panose="020B0604020202020204" pitchFamily="34" charset="0"/>
              </a:rPr>
              <a:t>SieroAmiloide</a:t>
            </a:r>
            <a:r>
              <a:rPr lang="it-IT" sz="2400" dirty="0">
                <a:cs typeface="Arial" panose="020B0604020202020204" pitchFamily="34" charset="0"/>
              </a:rPr>
              <a:t> 6.8 mg/l  </a:t>
            </a:r>
            <a:r>
              <a:rPr lang="it-IT" sz="2400" dirty="0" err="1">
                <a:cs typeface="Arial" panose="020B0604020202020204" pitchFamily="34" charset="0"/>
              </a:rPr>
              <a:t>Gb</a:t>
            </a:r>
            <a:r>
              <a:rPr lang="it-IT" sz="2400" dirty="0">
                <a:cs typeface="Arial" panose="020B0604020202020204" pitchFamily="34" charset="0"/>
              </a:rPr>
              <a:t> 7230/mmc </a:t>
            </a:r>
            <a:endParaRPr lang="en-US" sz="2400" b="1" dirty="0"/>
          </a:p>
          <a:p>
            <a:endParaRPr lang="en-US" b="1" dirty="0"/>
          </a:p>
          <a:p>
            <a:r>
              <a:rPr lang="en-US" b="1" dirty="0"/>
              <a:t>RMN</a:t>
            </a:r>
            <a:r>
              <a:rPr lang="en-US" dirty="0"/>
              <a:t> total body </a:t>
            </a:r>
            <a:r>
              <a:rPr lang="en-US" dirty="0" err="1"/>
              <a:t>che</a:t>
            </a:r>
            <a:r>
              <a:rPr lang="en-US" dirty="0"/>
              <a:t> </a:t>
            </a:r>
            <a:r>
              <a:rPr lang="en-US" dirty="0" err="1"/>
              <a:t>mostrava</a:t>
            </a:r>
            <a:r>
              <a:rPr lang="en-US" dirty="0"/>
              <a:t> </a:t>
            </a:r>
            <a:r>
              <a:rPr lang="it-IT" i="1" u="sng" dirty="0" err="1"/>
              <a:t>iperintensità</a:t>
            </a:r>
            <a:r>
              <a:rPr lang="it-IT" i="1" u="sng" dirty="0"/>
              <a:t> in STIR </a:t>
            </a:r>
            <a:r>
              <a:rPr lang="it-IT" i="1" dirty="0"/>
              <a:t>all'epifisi distale della </a:t>
            </a:r>
            <a:r>
              <a:rPr lang="it-IT" i="1" dirty="0">
                <a:solidFill>
                  <a:schemeClr val="accent6"/>
                </a:solidFill>
              </a:rPr>
              <a:t>tibia</a:t>
            </a:r>
            <a:r>
              <a:rPr lang="it-IT" i="1" dirty="0"/>
              <a:t> sinistra e dell'</a:t>
            </a:r>
            <a:r>
              <a:rPr lang="it-IT" i="1" dirty="0">
                <a:solidFill>
                  <a:schemeClr val="accent6"/>
                </a:solidFill>
              </a:rPr>
              <a:t>astragalo</a:t>
            </a:r>
            <a:r>
              <a:rPr lang="it-IT" i="1" dirty="0"/>
              <a:t>, </a:t>
            </a:r>
            <a:r>
              <a:rPr lang="it-IT" i="1" dirty="0">
                <a:solidFill>
                  <a:schemeClr val="accent6"/>
                </a:solidFill>
              </a:rPr>
              <a:t>calcagno</a:t>
            </a:r>
            <a:r>
              <a:rPr lang="it-IT" i="1" dirty="0"/>
              <a:t> e </a:t>
            </a:r>
            <a:r>
              <a:rPr lang="it-IT" i="1" dirty="0">
                <a:solidFill>
                  <a:schemeClr val="accent6"/>
                </a:solidFill>
              </a:rPr>
              <a:t>tarso</a:t>
            </a:r>
            <a:r>
              <a:rPr lang="it-IT" i="1" dirty="0"/>
              <a:t> di entrambi i piedi. </a:t>
            </a:r>
            <a:r>
              <a:rPr lang="it-IT" i="1" dirty="0" err="1"/>
              <a:t>Iperintensità</a:t>
            </a:r>
            <a:r>
              <a:rPr lang="it-IT" i="1" dirty="0"/>
              <a:t> in STIR alle epifisi </a:t>
            </a:r>
            <a:r>
              <a:rPr lang="it-IT" i="1" dirty="0">
                <a:solidFill>
                  <a:schemeClr val="accent6"/>
                </a:solidFill>
              </a:rPr>
              <a:t>femorali</a:t>
            </a:r>
            <a:r>
              <a:rPr lang="it-IT" i="1" dirty="0"/>
              <a:t> distali e tibiali prossimali; sfumata </a:t>
            </a:r>
            <a:r>
              <a:rPr lang="it-IT" i="1" dirty="0" err="1"/>
              <a:t>iperintensità</a:t>
            </a:r>
            <a:r>
              <a:rPr lang="it-IT" i="1" dirty="0"/>
              <a:t> delle metafisi-diafisi femorali distali di entrambi i femori. </a:t>
            </a:r>
            <a:r>
              <a:rPr lang="it-IT" i="1" dirty="0" err="1"/>
              <a:t>Iperintensità</a:t>
            </a:r>
            <a:r>
              <a:rPr lang="it-IT" i="1" dirty="0"/>
              <a:t> di segnale in STIR alla branca </a:t>
            </a:r>
            <a:r>
              <a:rPr lang="it-IT" i="1" dirty="0">
                <a:solidFill>
                  <a:schemeClr val="accent6"/>
                </a:solidFill>
              </a:rPr>
              <a:t>ischiatica</a:t>
            </a:r>
            <a:r>
              <a:rPr lang="it-IT" i="1" dirty="0"/>
              <a:t> destra e al collo femorale destro. Non evidenti altri reperti da menzionare</a:t>
            </a:r>
          </a:p>
        </p:txBody>
      </p:sp>
      <p:grpSp>
        <p:nvGrpSpPr>
          <p:cNvPr id="6" name="Group 4"/>
          <p:cNvGrpSpPr>
            <a:grpSpLocks noChangeAspect="1"/>
          </p:cNvGrpSpPr>
          <p:nvPr/>
        </p:nvGrpSpPr>
        <p:grpSpPr bwMode="auto">
          <a:xfrm>
            <a:off x="6313488" y="0"/>
            <a:ext cx="5878512" cy="2117724"/>
            <a:chOff x="3711" y="134"/>
            <a:chExt cx="3703" cy="1334"/>
          </a:xfrm>
        </p:grpSpPr>
        <p:sp>
          <p:nvSpPr>
            <p:cNvPr id="7" name="AutoShape 3"/>
            <p:cNvSpPr>
              <a:spLocks noChangeAspect="1" noChangeArrowheads="1" noTextEdit="1"/>
            </p:cNvSpPr>
            <p:nvPr/>
          </p:nvSpPr>
          <p:spPr bwMode="auto">
            <a:xfrm>
              <a:off x="3711" y="889"/>
              <a:ext cx="3023"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 y="134"/>
              <a:ext cx="3027"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4536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0" y="-94148"/>
            <a:ext cx="12192000" cy="6910531"/>
          </a:xfrm>
          <a:prstGeom prst="rect">
            <a:avLst/>
          </a:prstGeom>
        </p:spPr>
      </p:pic>
    </p:spTree>
    <p:extLst>
      <p:ext uri="{BB962C8B-B14F-4D97-AF65-F5344CB8AC3E}">
        <p14:creationId xmlns:p14="http://schemas.microsoft.com/office/powerpoint/2010/main" val="188661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0238" y="375197"/>
            <a:ext cx="3713685" cy="6232910"/>
          </a:xfrm>
          <a:prstGeom prst="rect">
            <a:avLst/>
          </a:prstGeom>
        </p:spPr>
      </p:pic>
      <p:sp>
        <p:nvSpPr>
          <p:cNvPr id="5" name="CasellaDiTesto 4"/>
          <p:cNvSpPr txBox="1"/>
          <p:nvPr/>
        </p:nvSpPr>
        <p:spPr>
          <a:xfrm>
            <a:off x="149772" y="2682454"/>
            <a:ext cx="2341179" cy="338554"/>
          </a:xfrm>
          <a:prstGeom prst="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it-IT" sz="1600" dirty="0" err="1">
                <a:latin typeface="Garamond" pitchFamily="18" charset="0"/>
              </a:rPr>
              <a:t>Iperintensità</a:t>
            </a:r>
            <a:r>
              <a:rPr lang="it-IT" sz="1600" dirty="0">
                <a:latin typeface="Garamond" pitchFamily="18" charset="0"/>
              </a:rPr>
              <a:t> Collo femore</a:t>
            </a:r>
          </a:p>
        </p:txBody>
      </p:sp>
      <p:cxnSp>
        <p:nvCxnSpPr>
          <p:cNvPr id="7" name="Connettore 2 6"/>
          <p:cNvCxnSpPr/>
          <p:nvPr/>
        </p:nvCxnSpPr>
        <p:spPr>
          <a:xfrm>
            <a:off x="2490951" y="3105807"/>
            <a:ext cx="543911" cy="2364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1649" y="362607"/>
            <a:ext cx="2831970" cy="6329855"/>
          </a:xfrm>
          <a:prstGeom prst="rect">
            <a:avLst/>
          </a:prstGeom>
        </p:spPr>
      </p:pic>
      <p:sp>
        <p:nvSpPr>
          <p:cNvPr id="9" name="CasellaDiTesto 8"/>
          <p:cNvSpPr txBox="1"/>
          <p:nvPr/>
        </p:nvSpPr>
        <p:spPr>
          <a:xfrm>
            <a:off x="5864585" y="2877812"/>
            <a:ext cx="1734395" cy="338554"/>
          </a:xfrm>
          <a:prstGeom prst="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it-IT" sz="1600" dirty="0" err="1">
                <a:latin typeface="Garamond" pitchFamily="18" charset="0"/>
              </a:rPr>
              <a:t>Iperintensità</a:t>
            </a:r>
            <a:r>
              <a:rPr lang="it-IT" sz="1600" dirty="0">
                <a:latin typeface="Garamond" pitchFamily="18" charset="0"/>
              </a:rPr>
              <a:t> Ischio</a:t>
            </a:r>
          </a:p>
        </p:txBody>
      </p:sp>
      <p:cxnSp>
        <p:nvCxnSpPr>
          <p:cNvPr id="10" name="Connettore 2 9"/>
          <p:cNvCxnSpPr/>
          <p:nvPr/>
        </p:nvCxnSpPr>
        <p:spPr>
          <a:xfrm>
            <a:off x="7688317" y="3035063"/>
            <a:ext cx="651642" cy="1613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9225454" y="6035254"/>
            <a:ext cx="2341179" cy="338554"/>
          </a:xfrm>
          <a:prstGeom prst="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it-IT" sz="1600" dirty="0" err="1">
                <a:latin typeface="Garamond" pitchFamily="18" charset="0"/>
              </a:rPr>
              <a:t>Iperintensità</a:t>
            </a:r>
            <a:r>
              <a:rPr lang="it-IT" sz="1600" dirty="0">
                <a:latin typeface="Garamond" pitchFamily="18" charset="0"/>
              </a:rPr>
              <a:t> piedi</a:t>
            </a:r>
          </a:p>
        </p:txBody>
      </p:sp>
      <p:cxnSp>
        <p:nvCxnSpPr>
          <p:cNvPr id="14" name="Connettore 2 13"/>
          <p:cNvCxnSpPr/>
          <p:nvPr/>
        </p:nvCxnSpPr>
        <p:spPr>
          <a:xfrm flipH="1">
            <a:off x="8886495" y="6196236"/>
            <a:ext cx="338959"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94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UROFEVER_with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8972" y="5832800"/>
            <a:ext cx="1489655" cy="95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7"/>
          <p:cNvPicPr>
            <a:picLocks noGrp="1" noChangeAspect="1"/>
          </p:cNvPicPr>
          <p:nvPr>
            <p:ph idx="1"/>
          </p:nvPr>
        </p:nvPicPr>
        <p:blipFill>
          <a:blip r:embed="rId4"/>
          <a:stretch>
            <a:fillRect/>
          </a:stretch>
        </p:blipFill>
        <p:spPr>
          <a:xfrm>
            <a:off x="8671009" y="1437084"/>
            <a:ext cx="1800846" cy="5130469"/>
          </a:xfrm>
          <a:prstGeom prst="rect">
            <a:avLst/>
          </a:prstGeom>
        </p:spPr>
      </p:pic>
      <p:sp>
        <p:nvSpPr>
          <p:cNvPr id="13" name="CasellaDiTesto 12"/>
          <p:cNvSpPr txBox="1"/>
          <p:nvPr/>
        </p:nvSpPr>
        <p:spPr>
          <a:xfrm>
            <a:off x="7289773" y="4572163"/>
            <a:ext cx="1586588" cy="338554"/>
          </a:xfrm>
          <a:prstGeom prst="rect">
            <a:avLst/>
          </a:prstGeom>
          <a:noFill/>
        </p:spPr>
        <p:txBody>
          <a:bodyPr wrap="none" rtlCol="0">
            <a:spAutoFit/>
          </a:bodyPr>
          <a:lstStyle/>
          <a:p>
            <a:r>
              <a:rPr lang="it-IT" sz="1600" dirty="0" err="1">
                <a:solidFill>
                  <a:srgbClr val="0070C0"/>
                </a:solidFill>
                <a:latin typeface="Garamond" panose="02020404030301010803" pitchFamily="18" charset="0"/>
              </a:rPr>
              <a:t>Methaphysis</a:t>
            </a:r>
            <a:r>
              <a:rPr lang="it-IT" sz="1600" dirty="0">
                <a:latin typeface="Garamond" panose="02020404030301010803" pitchFamily="18" charset="0"/>
              </a:rPr>
              <a:t> </a:t>
            </a:r>
            <a:r>
              <a:rPr lang="it-IT" sz="1600" dirty="0">
                <a:solidFill>
                  <a:srgbClr val="0070C0"/>
                </a:solidFill>
                <a:latin typeface="Garamond" panose="02020404030301010803" pitchFamily="18" charset="0"/>
              </a:rPr>
              <a:t>37%</a:t>
            </a:r>
          </a:p>
        </p:txBody>
      </p:sp>
      <p:sp>
        <p:nvSpPr>
          <p:cNvPr id="14" name="CasellaDiTesto 13"/>
          <p:cNvSpPr txBox="1"/>
          <p:nvPr/>
        </p:nvSpPr>
        <p:spPr>
          <a:xfrm>
            <a:off x="10199524" y="4165575"/>
            <a:ext cx="1423082" cy="338554"/>
          </a:xfrm>
          <a:prstGeom prst="rect">
            <a:avLst/>
          </a:prstGeom>
          <a:noFill/>
        </p:spPr>
        <p:txBody>
          <a:bodyPr wrap="none" rtlCol="0">
            <a:spAutoFit/>
          </a:bodyPr>
          <a:lstStyle/>
          <a:p>
            <a:r>
              <a:rPr lang="it-IT" sz="1600" dirty="0" err="1">
                <a:latin typeface="Garamond" panose="02020404030301010803" pitchFamily="18" charset="0"/>
              </a:rPr>
              <a:t>Diaphysis</a:t>
            </a:r>
            <a:r>
              <a:rPr lang="it-IT" sz="1600" dirty="0">
                <a:latin typeface="Garamond" panose="02020404030301010803" pitchFamily="18" charset="0"/>
              </a:rPr>
              <a:t> 15%</a:t>
            </a:r>
          </a:p>
        </p:txBody>
      </p:sp>
      <p:sp>
        <p:nvSpPr>
          <p:cNvPr id="16" name="CasellaDiTesto 15"/>
          <p:cNvSpPr txBox="1"/>
          <p:nvPr/>
        </p:nvSpPr>
        <p:spPr>
          <a:xfrm>
            <a:off x="7663261" y="2632126"/>
            <a:ext cx="1279389" cy="338554"/>
          </a:xfrm>
          <a:prstGeom prst="rect">
            <a:avLst/>
          </a:prstGeom>
          <a:noFill/>
        </p:spPr>
        <p:txBody>
          <a:bodyPr wrap="none" rtlCol="0">
            <a:spAutoFit/>
          </a:bodyPr>
          <a:lstStyle/>
          <a:p>
            <a:r>
              <a:rPr lang="it-IT" sz="1600" dirty="0">
                <a:solidFill>
                  <a:srgbClr val="0070C0"/>
                </a:solidFill>
                <a:latin typeface="Garamond" panose="02020404030301010803" pitchFamily="18" charset="0"/>
              </a:rPr>
              <a:t>Vertebra 23%</a:t>
            </a:r>
          </a:p>
        </p:txBody>
      </p:sp>
      <p:sp>
        <p:nvSpPr>
          <p:cNvPr id="17" name="CasellaDiTesto 16"/>
          <p:cNvSpPr txBox="1"/>
          <p:nvPr/>
        </p:nvSpPr>
        <p:spPr>
          <a:xfrm>
            <a:off x="7592840" y="5673780"/>
            <a:ext cx="1118191" cy="338554"/>
          </a:xfrm>
          <a:prstGeom prst="rect">
            <a:avLst/>
          </a:prstGeom>
          <a:noFill/>
        </p:spPr>
        <p:txBody>
          <a:bodyPr wrap="none" rtlCol="0">
            <a:spAutoFit/>
          </a:bodyPr>
          <a:lstStyle/>
          <a:p>
            <a:r>
              <a:rPr lang="it-IT" sz="1600" dirty="0" err="1">
                <a:latin typeface="Garamond" panose="02020404030301010803" pitchFamily="18" charset="0"/>
              </a:rPr>
              <a:t>Tarsus</a:t>
            </a:r>
            <a:r>
              <a:rPr lang="it-IT" sz="1600" dirty="0">
                <a:latin typeface="Garamond" panose="02020404030301010803" pitchFamily="18" charset="0"/>
              </a:rPr>
              <a:t> 15%</a:t>
            </a:r>
          </a:p>
        </p:txBody>
      </p:sp>
      <p:sp>
        <p:nvSpPr>
          <p:cNvPr id="18" name="CasellaDiTesto 17"/>
          <p:cNvSpPr txBox="1"/>
          <p:nvPr/>
        </p:nvSpPr>
        <p:spPr>
          <a:xfrm>
            <a:off x="8000414" y="1626030"/>
            <a:ext cx="1244251" cy="338554"/>
          </a:xfrm>
          <a:prstGeom prst="rect">
            <a:avLst/>
          </a:prstGeom>
          <a:noFill/>
        </p:spPr>
        <p:txBody>
          <a:bodyPr wrap="none" rtlCol="0">
            <a:spAutoFit/>
          </a:bodyPr>
          <a:lstStyle/>
          <a:p>
            <a:r>
              <a:rPr lang="it-IT" sz="1600" dirty="0" err="1">
                <a:latin typeface="Garamond" panose="02020404030301010803" pitchFamily="18" charset="0"/>
              </a:rPr>
              <a:t>Cranium</a:t>
            </a:r>
            <a:r>
              <a:rPr lang="it-IT" sz="1600" dirty="0">
                <a:latin typeface="Garamond" panose="02020404030301010803" pitchFamily="18" charset="0"/>
              </a:rPr>
              <a:t>  3%</a:t>
            </a:r>
          </a:p>
        </p:txBody>
      </p:sp>
      <p:sp>
        <p:nvSpPr>
          <p:cNvPr id="19" name="CasellaDiTesto 18"/>
          <p:cNvSpPr txBox="1"/>
          <p:nvPr/>
        </p:nvSpPr>
        <p:spPr>
          <a:xfrm>
            <a:off x="7470790" y="3872047"/>
            <a:ext cx="1368580" cy="338554"/>
          </a:xfrm>
          <a:prstGeom prst="rect">
            <a:avLst/>
          </a:prstGeom>
          <a:noFill/>
        </p:spPr>
        <p:txBody>
          <a:bodyPr wrap="none" rtlCol="0">
            <a:spAutoFit/>
          </a:bodyPr>
          <a:lstStyle/>
          <a:p>
            <a:r>
              <a:rPr lang="en-US" sz="1600" dirty="0">
                <a:solidFill>
                  <a:srgbClr val="0070C0"/>
                </a:solidFill>
                <a:latin typeface="Garamond" panose="02020404030301010803" pitchFamily="18" charset="0"/>
              </a:rPr>
              <a:t>Epiphysis 23%</a:t>
            </a:r>
            <a:endParaRPr lang="it-IT" sz="1600" dirty="0">
              <a:solidFill>
                <a:srgbClr val="0070C0"/>
              </a:solidFill>
              <a:latin typeface="Garamond" panose="02020404030301010803" pitchFamily="18" charset="0"/>
            </a:endParaRPr>
          </a:p>
        </p:txBody>
      </p:sp>
      <p:sp>
        <p:nvSpPr>
          <p:cNvPr id="20" name="CasellaDiTesto 19"/>
          <p:cNvSpPr txBox="1"/>
          <p:nvPr/>
        </p:nvSpPr>
        <p:spPr>
          <a:xfrm>
            <a:off x="7622881" y="3422499"/>
            <a:ext cx="1055225" cy="338554"/>
          </a:xfrm>
          <a:prstGeom prst="rect">
            <a:avLst/>
          </a:prstGeom>
          <a:noFill/>
        </p:spPr>
        <p:txBody>
          <a:bodyPr wrap="none" rtlCol="0">
            <a:spAutoFit/>
          </a:bodyPr>
          <a:lstStyle/>
          <a:p>
            <a:r>
              <a:rPr lang="it-IT" sz="1600" dirty="0" err="1">
                <a:solidFill>
                  <a:srgbClr val="0070C0"/>
                </a:solidFill>
                <a:latin typeface="Garamond" panose="02020404030301010803" pitchFamily="18" charset="0"/>
              </a:rPr>
              <a:t>Pelvis</a:t>
            </a:r>
            <a:r>
              <a:rPr lang="it-IT" sz="1600" dirty="0">
                <a:solidFill>
                  <a:srgbClr val="0070C0"/>
                </a:solidFill>
                <a:latin typeface="Garamond" panose="02020404030301010803" pitchFamily="18" charset="0"/>
              </a:rPr>
              <a:t> 25%</a:t>
            </a:r>
          </a:p>
        </p:txBody>
      </p:sp>
      <p:sp>
        <p:nvSpPr>
          <p:cNvPr id="21" name="CasellaDiTesto 20"/>
          <p:cNvSpPr txBox="1"/>
          <p:nvPr/>
        </p:nvSpPr>
        <p:spPr>
          <a:xfrm>
            <a:off x="10474516" y="1890406"/>
            <a:ext cx="1212704" cy="338554"/>
          </a:xfrm>
          <a:prstGeom prst="rect">
            <a:avLst/>
          </a:prstGeom>
          <a:noFill/>
        </p:spPr>
        <p:txBody>
          <a:bodyPr wrap="none" rtlCol="0">
            <a:spAutoFit/>
          </a:bodyPr>
          <a:lstStyle/>
          <a:p>
            <a:r>
              <a:rPr lang="it-IT" sz="1600" dirty="0" err="1">
                <a:solidFill>
                  <a:schemeClr val="accent1">
                    <a:lumMod val="75000"/>
                  </a:schemeClr>
                </a:solidFill>
                <a:latin typeface="Garamond" panose="02020404030301010803" pitchFamily="18" charset="0"/>
              </a:rPr>
              <a:t>Clavicle</a:t>
            </a:r>
            <a:r>
              <a:rPr lang="it-IT" sz="1600" dirty="0">
                <a:solidFill>
                  <a:schemeClr val="accent1">
                    <a:lumMod val="75000"/>
                  </a:schemeClr>
                </a:solidFill>
                <a:latin typeface="Garamond" panose="02020404030301010803" pitchFamily="18" charset="0"/>
              </a:rPr>
              <a:t> 19%</a:t>
            </a:r>
          </a:p>
        </p:txBody>
      </p:sp>
      <p:sp>
        <p:nvSpPr>
          <p:cNvPr id="22" name="CasellaDiTesto 21"/>
          <p:cNvSpPr txBox="1"/>
          <p:nvPr/>
        </p:nvSpPr>
        <p:spPr>
          <a:xfrm>
            <a:off x="10466491" y="2599933"/>
            <a:ext cx="1181606" cy="338554"/>
          </a:xfrm>
          <a:prstGeom prst="rect">
            <a:avLst/>
          </a:prstGeom>
          <a:noFill/>
        </p:spPr>
        <p:txBody>
          <a:bodyPr wrap="none" rtlCol="0">
            <a:spAutoFit/>
          </a:bodyPr>
          <a:lstStyle/>
          <a:p>
            <a:r>
              <a:rPr lang="it-IT" sz="1600" dirty="0" err="1">
                <a:latin typeface="Garamond" panose="02020404030301010803" pitchFamily="18" charset="0"/>
              </a:rPr>
              <a:t>Thorax</a:t>
            </a:r>
            <a:r>
              <a:rPr lang="it-IT" sz="1600" dirty="0">
                <a:latin typeface="Garamond" panose="02020404030301010803" pitchFamily="18" charset="0"/>
              </a:rPr>
              <a:t> 10%</a:t>
            </a:r>
          </a:p>
        </p:txBody>
      </p:sp>
      <p:sp>
        <p:nvSpPr>
          <p:cNvPr id="23" name="CasellaDiTesto 22"/>
          <p:cNvSpPr txBox="1"/>
          <p:nvPr/>
        </p:nvSpPr>
        <p:spPr>
          <a:xfrm>
            <a:off x="10169596" y="3499847"/>
            <a:ext cx="1065613" cy="338554"/>
          </a:xfrm>
          <a:prstGeom prst="rect">
            <a:avLst/>
          </a:prstGeom>
          <a:noFill/>
        </p:spPr>
        <p:txBody>
          <a:bodyPr wrap="none" rtlCol="0">
            <a:spAutoFit/>
          </a:bodyPr>
          <a:lstStyle/>
          <a:p>
            <a:r>
              <a:rPr lang="it-IT" sz="1600" dirty="0" err="1">
                <a:latin typeface="Garamond" panose="02020404030301010803" pitchFamily="18" charset="0"/>
              </a:rPr>
              <a:t>Carpus</a:t>
            </a:r>
            <a:r>
              <a:rPr lang="it-IT" sz="1600" dirty="0">
                <a:latin typeface="Garamond" panose="02020404030301010803" pitchFamily="18" charset="0"/>
              </a:rPr>
              <a:t> 3%</a:t>
            </a:r>
          </a:p>
        </p:txBody>
      </p:sp>
      <p:graphicFrame>
        <p:nvGraphicFramePr>
          <p:cNvPr id="26" name="Chart 3"/>
          <p:cNvGraphicFramePr>
            <a:graphicFrameLocks/>
          </p:cNvGraphicFramePr>
          <p:nvPr>
            <p:extLst/>
          </p:nvPr>
        </p:nvGraphicFramePr>
        <p:xfrm>
          <a:off x="1023909" y="2081183"/>
          <a:ext cx="5847522" cy="3359740"/>
        </p:xfrm>
        <a:graphic>
          <a:graphicData uri="http://schemas.openxmlformats.org/drawingml/2006/chart">
            <c:chart xmlns:c="http://schemas.openxmlformats.org/drawingml/2006/chart" xmlns:r="http://schemas.openxmlformats.org/officeDocument/2006/relationships" r:id="rId5"/>
          </a:graphicData>
        </a:graphic>
      </p:graphicFrame>
      <p:sp>
        <p:nvSpPr>
          <p:cNvPr id="27" name="CasellaDiTesto 26"/>
          <p:cNvSpPr txBox="1"/>
          <p:nvPr/>
        </p:nvSpPr>
        <p:spPr>
          <a:xfrm>
            <a:off x="538564" y="3049660"/>
            <a:ext cx="400110" cy="1084231"/>
          </a:xfrm>
          <a:prstGeom prst="rect">
            <a:avLst/>
          </a:prstGeom>
          <a:noFill/>
        </p:spPr>
        <p:txBody>
          <a:bodyPr vert="vert270" wrap="square" rtlCol="0">
            <a:spAutoFit/>
          </a:bodyPr>
          <a:lstStyle/>
          <a:p>
            <a:r>
              <a:rPr lang="it-IT" sz="1400" dirty="0">
                <a:solidFill>
                  <a:schemeClr val="tx1">
                    <a:lumMod val="75000"/>
                    <a:lumOff val="25000"/>
                  </a:schemeClr>
                </a:solidFill>
                <a:latin typeface="Garamond" pitchFamily="18" charset="0"/>
              </a:rPr>
              <a:t>N </a:t>
            </a:r>
            <a:r>
              <a:rPr lang="it-IT" sz="1400" dirty="0" err="1">
                <a:solidFill>
                  <a:schemeClr val="tx1">
                    <a:lumMod val="75000"/>
                    <a:lumOff val="25000"/>
                  </a:schemeClr>
                </a:solidFill>
                <a:latin typeface="Garamond" pitchFamily="18" charset="0"/>
              </a:rPr>
              <a:t>of</a:t>
            </a:r>
            <a:r>
              <a:rPr lang="it-IT" sz="1400" dirty="0">
                <a:solidFill>
                  <a:schemeClr val="tx1">
                    <a:lumMod val="75000"/>
                    <a:lumOff val="25000"/>
                  </a:schemeClr>
                </a:solidFill>
                <a:latin typeface="Garamond" pitchFamily="18" charset="0"/>
              </a:rPr>
              <a:t> </a:t>
            </a:r>
            <a:r>
              <a:rPr lang="it-IT" sz="1400" dirty="0" err="1">
                <a:solidFill>
                  <a:schemeClr val="tx1">
                    <a:lumMod val="75000"/>
                    <a:lumOff val="25000"/>
                  </a:schemeClr>
                </a:solidFill>
                <a:latin typeface="Garamond" pitchFamily="18" charset="0"/>
              </a:rPr>
              <a:t>patients</a:t>
            </a:r>
            <a:endParaRPr lang="it-IT" sz="1400" dirty="0">
              <a:solidFill>
                <a:schemeClr val="tx1">
                  <a:lumMod val="75000"/>
                  <a:lumOff val="25000"/>
                </a:schemeClr>
              </a:solidFill>
              <a:latin typeface="Garamond" pitchFamily="18" charset="0"/>
            </a:endParaRPr>
          </a:p>
        </p:txBody>
      </p:sp>
    </p:spTree>
    <p:extLst>
      <p:ext uri="{BB962C8B-B14F-4D97-AF65-F5344CB8AC3E}">
        <p14:creationId xmlns:p14="http://schemas.microsoft.com/office/powerpoint/2010/main" val="70940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150913"/>
            <a:ext cx="8610600" cy="1293028"/>
          </a:xfrm>
        </p:spPr>
        <p:txBody>
          <a:bodyPr/>
          <a:lstStyle/>
          <a:p>
            <a:r>
              <a:rPr lang="it-IT" dirty="0"/>
              <a:t>Whole body MRI</a:t>
            </a:r>
          </a:p>
        </p:txBody>
      </p:sp>
      <p:sp>
        <p:nvSpPr>
          <p:cNvPr id="3" name="Segnaposto contenuto 2"/>
          <p:cNvSpPr>
            <a:spLocks noGrp="1"/>
          </p:cNvSpPr>
          <p:nvPr>
            <p:ph idx="1"/>
          </p:nvPr>
        </p:nvSpPr>
        <p:spPr>
          <a:xfrm>
            <a:off x="350134" y="1443941"/>
            <a:ext cx="10820400" cy="4024125"/>
          </a:xfrm>
        </p:spPr>
        <p:txBody>
          <a:bodyPr/>
          <a:lstStyle/>
          <a:p>
            <a:r>
              <a:rPr lang="it-IT" dirty="0"/>
              <a:t>Lesioni clinicamente silenti</a:t>
            </a:r>
          </a:p>
          <a:p>
            <a:r>
              <a:rPr lang="it-IT" dirty="0"/>
              <a:t>Maggiore sensibilità della scintigrafia</a:t>
            </a:r>
          </a:p>
          <a:p>
            <a:r>
              <a:rPr lang="it-IT" dirty="0"/>
              <a:t>Assenza di radiazioni ionizzanti</a:t>
            </a:r>
          </a:p>
          <a:p>
            <a:r>
              <a:rPr lang="it-IT" dirty="0"/>
              <a:t>Studio tessuti circostanti</a:t>
            </a:r>
          </a:p>
          <a:p>
            <a:r>
              <a:rPr lang="it-IT" dirty="0"/>
              <a:t>Diagnosi e </a:t>
            </a:r>
            <a:r>
              <a:rPr lang="it-IT" dirty="0" err="1"/>
              <a:t>follow</a:t>
            </a:r>
            <a:r>
              <a:rPr lang="it-IT" dirty="0"/>
              <a:t> up</a:t>
            </a:r>
          </a:p>
        </p:txBody>
      </p:sp>
      <p:sp>
        <p:nvSpPr>
          <p:cNvPr id="6" name="AutoShape 3"/>
          <p:cNvSpPr>
            <a:spLocks noChangeAspect="1" noChangeArrowheads="1" noTextEdit="1"/>
          </p:cNvSpPr>
          <p:nvPr/>
        </p:nvSpPr>
        <p:spPr bwMode="auto">
          <a:xfrm>
            <a:off x="7585399" y="2534719"/>
            <a:ext cx="40005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p:cNvPicPr>
            <a:picLocks noChangeAspect="1"/>
          </p:cNvPicPr>
          <p:nvPr/>
        </p:nvPicPr>
        <p:blipFill>
          <a:blip r:embed="rId3"/>
          <a:stretch>
            <a:fillRect/>
          </a:stretch>
        </p:blipFill>
        <p:spPr>
          <a:xfrm>
            <a:off x="992627" y="6589077"/>
            <a:ext cx="2683200" cy="180133"/>
          </a:xfrm>
          <a:prstGeom prst="rect">
            <a:avLst/>
          </a:prstGeom>
        </p:spPr>
      </p:pic>
      <p:grpSp>
        <p:nvGrpSpPr>
          <p:cNvPr id="8" name="Group 4"/>
          <p:cNvGrpSpPr>
            <a:grpSpLocks noChangeAspect="1"/>
          </p:cNvGrpSpPr>
          <p:nvPr/>
        </p:nvGrpSpPr>
        <p:grpSpPr bwMode="auto">
          <a:xfrm>
            <a:off x="110379" y="4051351"/>
            <a:ext cx="4486499" cy="2488665"/>
            <a:chOff x="2678" y="1502"/>
            <a:chExt cx="2340" cy="1298"/>
          </a:xfrm>
        </p:grpSpPr>
        <p:sp>
          <p:nvSpPr>
            <p:cNvPr id="9" name="AutoShape 3"/>
            <p:cNvSpPr>
              <a:spLocks noChangeAspect="1" noChangeArrowheads="1" noTextEdit="1"/>
            </p:cNvSpPr>
            <p:nvPr/>
          </p:nvSpPr>
          <p:spPr bwMode="auto">
            <a:xfrm>
              <a:off x="2678" y="1520"/>
              <a:ext cx="2324"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0" y="1502"/>
              <a:ext cx="2328" cy="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
          <p:cNvGrpSpPr>
            <a:grpSpLocks noChangeAspect="1"/>
          </p:cNvGrpSpPr>
          <p:nvPr/>
        </p:nvGrpSpPr>
        <p:grpSpPr bwMode="auto">
          <a:xfrm>
            <a:off x="7585399" y="1756160"/>
            <a:ext cx="4051300" cy="2308225"/>
            <a:chOff x="2564" y="1433"/>
            <a:chExt cx="2552" cy="1454"/>
          </a:xfrm>
        </p:grpSpPr>
        <p:sp>
          <p:nvSpPr>
            <p:cNvPr id="12" name="AutoShape 7"/>
            <p:cNvSpPr>
              <a:spLocks noChangeAspect="1" noChangeArrowheads="1" noTextEdit="1"/>
            </p:cNvSpPr>
            <p:nvPr/>
          </p:nvSpPr>
          <p:spPr bwMode="auto">
            <a:xfrm>
              <a:off x="2564" y="1433"/>
              <a:ext cx="2552"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 y="1433"/>
              <a:ext cx="2556"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asellaDiTesto 12"/>
          <p:cNvSpPr txBox="1"/>
          <p:nvPr/>
        </p:nvSpPr>
        <p:spPr>
          <a:xfrm>
            <a:off x="7585399" y="4132160"/>
            <a:ext cx="4394398" cy="261610"/>
          </a:xfrm>
          <a:prstGeom prst="rect">
            <a:avLst/>
          </a:prstGeom>
          <a:noFill/>
        </p:spPr>
        <p:txBody>
          <a:bodyPr wrap="square" rtlCol="0">
            <a:spAutoFit/>
          </a:bodyPr>
          <a:lstStyle/>
          <a:p>
            <a:r>
              <a:rPr lang="it-IT" sz="1100" dirty="0"/>
              <a:t>Fritz, J </a:t>
            </a:r>
            <a:r>
              <a:rPr lang="it-IT" sz="1100" dirty="0" err="1"/>
              <a:t>Rheumatol</a:t>
            </a:r>
            <a:r>
              <a:rPr lang="it-IT" sz="1100" dirty="0"/>
              <a:t> 2015</a:t>
            </a:r>
          </a:p>
        </p:txBody>
      </p:sp>
      <p:sp>
        <p:nvSpPr>
          <p:cNvPr id="14" name="CasellaDiTesto 13"/>
          <p:cNvSpPr txBox="1"/>
          <p:nvPr/>
        </p:nvSpPr>
        <p:spPr>
          <a:xfrm>
            <a:off x="6966796" y="5074787"/>
            <a:ext cx="5104435" cy="646331"/>
          </a:xfrm>
          <a:prstGeom prst="rect">
            <a:avLst/>
          </a:prstGeom>
          <a:noFill/>
        </p:spPr>
        <p:txBody>
          <a:bodyPr wrap="square" rtlCol="0">
            <a:spAutoFit/>
          </a:bodyPr>
          <a:lstStyle/>
          <a:p>
            <a:r>
              <a:rPr lang="it-IT" dirty="0" err="1"/>
              <a:t>Ipointensità</a:t>
            </a:r>
            <a:r>
              <a:rPr lang="it-IT" dirty="0"/>
              <a:t> in T1 ed </a:t>
            </a:r>
            <a:r>
              <a:rPr lang="it-IT" dirty="0" err="1"/>
              <a:t>iperintensità</a:t>
            </a:r>
            <a:r>
              <a:rPr lang="it-IT" dirty="0"/>
              <a:t> in STIR</a:t>
            </a:r>
          </a:p>
          <a:p>
            <a:endParaRPr lang="it-IT" dirty="0"/>
          </a:p>
        </p:txBody>
      </p:sp>
      <p:cxnSp>
        <p:nvCxnSpPr>
          <p:cNvPr id="15" name="Connettore diritto 14"/>
          <p:cNvCxnSpPr>
            <a:cxnSpLocks/>
          </p:cNvCxnSpPr>
          <p:nvPr/>
        </p:nvCxnSpPr>
        <p:spPr>
          <a:xfrm>
            <a:off x="79702" y="5633030"/>
            <a:ext cx="3500404" cy="9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a:xfrm>
            <a:off x="2720052" y="5387041"/>
            <a:ext cx="17130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ttore diritto 25"/>
          <p:cNvCxnSpPr>
            <a:cxnSpLocks/>
          </p:cNvCxnSpPr>
          <p:nvPr/>
        </p:nvCxnSpPr>
        <p:spPr>
          <a:xfrm>
            <a:off x="7570458" y="2104677"/>
            <a:ext cx="3500404" cy="9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50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stretch>
            <a:fillRect/>
          </a:stretch>
        </p:blipFill>
        <p:spPr>
          <a:xfrm>
            <a:off x="0" y="0"/>
            <a:ext cx="2193000" cy="726967"/>
          </a:xfrm>
          <a:prstGeom prst="rect">
            <a:avLst/>
          </a:prstGeom>
        </p:spPr>
      </p:pic>
      <p:grpSp>
        <p:nvGrpSpPr>
          <p:cNvPr id="9" name="Group 8"/>
          <p:cNvGrpSpPr>
            <a:grpSpLocks noChangeAspect="1"/>
          </p:cNvGrpSpPr>
          <p:nvPr/>
        </p:nvGrpSpPr>
        <p:grpSpPr bwMode="auto">
          <a:xfrm>
            <a:off x="0" y="726967"/>
            <a:ext cx="5727700" cy="1666875"/>
            <a:chOff x="2036" y="1635"/>
            <a:chExt cx="3608" cy="1050"/>
          </a:xfrm>
        </p:grpSpPr>
        <p:sp>
          <p:nvSpPr>
            <p:cNvPr id="10" name="AutoShape 7"/>
            <p:cNvSpPr>
              <a:spLocks noChangeAspect="1" noChangeArrowheads="1" noTextEdit="1"/>
            </p:cNvSpPr>
            <p:nvPr/>
          </p:nvSpPr>
          <p:spPr bwMode="auto">
            <a:xfrm>
              <a:off x="2036" y="1635"/>
              <a:ext cx="3608" cy="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 y="1635"/>
              <a:ext cx="3612"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Immagine 10"/>
          <p:cNvPicPr>
            <a:picLocks noChangeAspect="1"/>
          </p:cNvPicPr>
          <p:nvPr/>
        </p:nvPicPr>
        <p:blipFill>
          <a:blip r:embed="rId5"/>
          <a:stretch>
            <a:fillRect/>
          </a:stretch>
        </p:blipFill>
        <p:spPr>
          <a:xfrm>
            <a:off x="2193000" y="553987"/>
            <a:ext cx="1083600" cy="193000"/>
          </a:xfrm>
          <a:prstGeom prst="rect">
            <a:avLst/>
          </a:prstGeom>
        </p:spPr>
      </p:pic>
      <p:grpSp>
        <p:nvGrpSpPr>
          <p:cNvPr id="13" name="Group 12"/>
          <p:cNvGrpSpPr>
            <a:grpSpLocks noChangeAspect="1"/>
          </p:cNvGrpSpPr>
          <p:nvPr/>
        </p:nvGrpSpPr>
        <p:grpSpPr bwMode="auto">
          <a:xfrm>
            <a:off x="0" y="2657652"/>
            <a:ext cx="5908675" cy="2784475"/>
            <a:chOff x="1979" y="1283"/>
            <a:chExt cx="3722" cy="1754"/>
          </a:xfrm>
        </p:grpSpPr>
        <p:sp>
          <p:nvSpPr>
            <p:cNvPr id="14" name="AutoShape 11"/>
            <p:cNvSpPr>
              <a:spLocks noChangeAspect="1" noChangeArrowheads="1" noTextEdit="1"/>
            </p:cNvSpPr>
            <p:nvPr/>
          </p:nvSpPr>
          <p:spPr bwMode="auto">
            <a:xfrm>
              <a:off x="1979" y="1283"/>
              <a:ext cx="3722" cy="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410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 y="1283"/>
              <a:ext cx="3726" cy="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6"/>
          <p:cNvGrpSpPr>
            <a:grpSpLocks noChangeAspect="1"/>
          </p:cNvGrpSpPr>
          <p:nvPr/>
        </p:nvGrpSpPr>
        <p:grpSpPr bwMode="auto">
          <a:xfrm>
            <a:off x="6257925" y="2657652"/>
            <a:ext cx="5934075" cy="1158875"/>
            <a:chOff x="1971" y="1795"/>
            <a:chExt cx="3738" cy="730"/>
          </a:xfrm>
        </p:grpSpPr>
        <p:sp>
          <p:nvSpPr>
            <p:cNvPr id="17" name="AutoShape 15"/>
            <p:cNvSpPr>
              <a:spLocks noChangeAspect="1" noChangeArrowheads="1" noTextEdit="1"/>
            </p:cNvSpPr>
            <p:nvPr/>
          </p:nvSpPr>
          <p:spPr bwMode="auto">
            <a:xfrm>
              <a:off x="1971" y="1795"/>
              <a:ext cx="3738"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4113"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1" y="1795"/>
              <a:ext cx="3742"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20"/>
          <p:cNvGrpSpPr>
            <a:grpSpLocks noChangeAspect="1"/>
          </p:cNvGrpSpPr>
          <p:nvPr/>
        </p:nvGrpSpPr>
        <p:grpSpPr bwMode="auto">
          <a:xfrm>
            <a:off x="6257925" y="4130322"/>
            <a:ext cx="5883275" cy="990600"/>
            <a:chOff x="1987" y="1848"/>
            <a:chExt cx="3706" cy="624"/>
          </a:xfrm>
        </p:grpSpPr>
        <p:sp>
          <p:nvSpPr>
            <p:cNvPr id="20" name="AutoShape 19"/>
            <p:cNvSpPr>
              <a:spLocks noChangeAspect="1" noChangeArrowheads="1" noTextEdit="1"/>
            </p:cNvSpPr>
            <p:nvPr/>
          </p:nvSpPr>
          <p:spPr bwMode="auto">
            <a:xfrm>
              <a:off x="1987" y="1848"/>
              <a:ext cx="370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4117"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 y="1848"/>
              <a:ext cx="3710"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0718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81469" y="3083758"/>
            <a:ext cx="11457476" cy="3711085"/>
          </a:xfrm>
          <a:prstGeom prst="rect">
            <a:avLst/>
          </a:prstGeom>
        </p:spPr>
      </p:pic>
      <p:pic>
        <p:nvPicPr>
          <p:cNvPr id="7" name="Immagine 6"/>
          <p:cNvPicPr>
            <a:picLocks noChangeAspect="1"/>
          </p:cNvPicPr>
          <p:nvPr/>
        </p:nvPicPr>
        <p:blipFill>
          <a:blip r:embed="rId4"/>
          <a:stretch>
            <a:fillRect/>
          </a:stretch>
        </p:blipFill>
        <p:spPr>
          <a:xfrm>
            <a:off x="0" y="-9827"/>
            <a:ext cx="4867275" cy="2619375"/>
          </a:xfrm>
          <a:prstGeom prst="rect">
            <a:avLst/>
          </a:prstGeom>
        </p:spPr>
      </p:pic>
      <p:pic>
        <p:nvPicPr>
          <p:cNvPr id="1026" name="Picture 2" descr="Risultati immagini per marco gattorno"/>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433637" y="146907"/>
            <a:ext cx="2047875" cy="1152953"/>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6"/>
          <a:stretch>
            <a:fillRect/>
          </a:stretch>
        </p:blipFill>
        <p:spPr>
          <a:xfrm>
            <a:off x="8638492" y="539556"/>
            <a:ext cx="1835240" cy="1880742"/>
          </a:xfrm>
          <a:prstGeom prst="rect">
            <a:avLst/>
          </a:prstGeom>
        </p:spPr>
      </p:pic>
    </p:spTree>
    <p:extLst>
      <p:ext uri="{BB962C8B-B14F-4D97-AF65-F5344CB8AC3E}">
        <p14:creationId xmlns:p14="http://schemas.microsoft.com/office/powerpoint/2010/main" val="2694755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34343" y="195205"/>
            <a:ext cx="8610600" cy="1293028"/>
          </a:xfrm>
        </p:spPr>
        <p:txBody>
          <a:bodyPr/>
          <a:lstStyle/>
          <a:p>
            <a:r>
              <a:rPr lang="it-IT" dirty="0"/>
              <a:t>Biopsia ossea: quando?</a:t>
            </a:r>
          </a:p>
        </p:txBody>
      </p:sp>
      <p:sp>
        <p:nvSpPr>
          <p:cNvPr id="3" name="Segnaposto contenuto 2"/>
          <p:cNvSpPr>
            <a:spLocks noGrp="1"/>
          </p:cNvSpPr>
          <p:nvPr>
            <p:ph idx="1"/>
          </p:nvPr>
        </p:nvSpPr>
        <p:spPr/>
        <p:txBody>
          <a:bodyPr/>
          <a:lstStyle/>
          <a:p>
            <a:r>
              <a:rPr lang="it-IT" dirty="0"/>
              <a:t>Lesione </a:t>
            </a:r>
            <a:r>
              <a:rPr lang="it-IT" dirty="0" err="1"/>
              <a:t>unifocale</a:t>
            </a:r>
            <a:r>
              <a:rPr lang="it-IT" dirty="0"/>
              <a:t> e/o in sedi atipiche</a:t>
            </a:r>
          </a:p>
          <a:p>
            <a:r>
              <a:rPr lang="it-IT" dirty="0"/>
              <a:t>Elevazione indici di flogosi</a:t>
            </a:r>
          </a:p>
          <a:p>
            <a:r>
              <a:rPr lang="it-IT" dirty="0"/>
              <a:t>Alterazioni della linea bianca</a:t>
            </a:r>
          </a:p>
          <a:p>
            <a:endParaRPr lang="it-IT" dirty="0"/>
          </a:p>
          <a:p>
            <a:endParaRPr lang="it-IT" dirty="0"/>
          </a:p>
          <a:p>
            <a:endParaRPr lang="it-IT" dirty="0"/>
          </a:p>
        </p:txBody>
      </p:sp>
      <p:sp>
        <p:nvSpPr>
          <p:cNvPr id="4" name="CasellaDiTesto 3"/>
          <p:cNvSpPr txBox="1"/>
          <p:nvPr/>
        </p:nvSpPr>
        <p:spPr>
          <a:xfrm>
            <a:off x="685800" y="3720423"/>
            <a:ext cx="5654351" cy="369332"/>
          </a:xfrm>
          <a:prstGeom prst="rect">
            <a:avLst/>
          </a:prstGeom>
          <a:noFill/>
        </p:spPr>
        <p:txBody>
          <a:bodyPr wrap="square" rtlCol="0">
            <a:spAutoFit/>
          </a:bodyPr>
          <a:lstStyle/>
          <a:p>
            <a:r>
              <a:rPr lang="it-IT" dirty="0" err="1"/>
              <a:t>Hedrich</a:t>
            </a:r>
            <a:r>
              <a:rPr lang="it-IT" dirty="0"/>
              <a:t> et al. </a:t>
            </a:r>
            <a:r>
              <a:rPr lang="it-IT" dirty="0" err="1"/>
              <a:t>Pediatric</a:t>
            </a:r>
            <a:r>
              <a:rPr lang="it-IT" dirty="0"/>
              <a:t> </a:t>
            </a:r>
            <a:r>
              <a:rPr lang="it-IT" dirty="0" err="1"/>
              <a:t>Rheumatology</a:t>
            </a:r>
            <a:r>
              <a:rPr lang="it-IT" dirty="0"/>
              <a:t> 2013</a:t>
            </a:r>
          </a:p>
        </p:txBody>
      </p:sp>
      <p:pic>
        <p:nvPicPr>
          <p:cNvPr id="5" name="Picture 9"/>
          <p:cNvPicPr>
            <a:picLocks noChangeAspect="1" noChangeArrowheads="1"/>
          </p:cNvPicPr>
          <p:nvPr/>
        </p:nvPicPr>
        <p:blipFill>
          <a:blip r:embed="rId3" cstate="print"/>
          <a:srcRect/>
          <a:stretch>
            <a:fillRect/>
          </a:stretch>
        </p:blipFill>
        <p:spPr bwMode="auto">
          <a:xfrm>
            <a:off x="9705975" y="1611059"/>
            <a:ext cx="2486025" cy="5191125"/>
          </a:xfrm>
          <a:prstGeom prst="rect">
            <a:avLst/>
          </a:prstGeom>
          <a:noFill/>
          <a:ln w="9525">
            <a:noFill/>
            <a:miter lim="800000"/>
            <a:headEnd/>
            <a:tailEnd/>
          </a:ln>
        </p:spPr>
      </p:pic>
      <p:sp>
        <p:nvSpPr>
          <p:cNvPr id="7" name="CasellaDiTesto 6"/>
          <p:cNvSpPr txBox="1"/>
          <p:nvPr/>
        </p:nvSpPr>
        <p:spPr>
          <a:xfrm>
            <a:off x="233265" y="5203022"/>
            <a:ext cx="8786910" cy="1015663"/>
          </a:xfrm>
          <a:prstGeom prst="rect">
            <a:avLst/>
          </a:prstGeom>
          <a:noFill/>
        </p:spPr>
        <p:txBody>
          <a:bodyPr wrap="square" rtlCol="0">
            <a:spAutoFit/>
          </a:bodyPr>
          <a:lstStyle/>
          <a:p>
            <a:r>
              <a:rPr lang="it-IT" sz="2400" b="1" dirty="0"/>
              <a:t>SEDE</a:t>
            </a:r>
          </a:p>
          <a:p>
            <a:endParaRPr lang="it-IT" dirty="0"/>
          </a:p>
          <a:p>
            <a:r>
              <a:rPr lang="it-IT" dirty="0"/>
              <a:t>Maggiore informazione con minori conseguenze funzionali ed estetiche</a:t>
            </a:r>
          </a:p>
        </p:txBody>
      </p:sp>
    </p:spTree>
    <p:extLst>
      <p:ext uri="{BB962C8B-B14F-4D97-AF65-F5344CB8AC3E}">
        <p14:creationId xmlns:p14="http://schemas.microsoft.com/office/powerpoint/2010/main" val="34202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98759" y="3995925"/>
            <a:ext cx="7993349" cy="2689225"/>
            <a:chOff x="1272" y="1313"/>
            <a:chExt cx="5136" cy="1694"/>
          </a:xfrm>
        </p:grpSpPr>
        <p:sp>
          <p:nvSpPr>
            <p:cNvPr id="10" name="AutoShape 3"/>
            <p:cNvSpPr>
              <a:spLocks noChangeAspect="1" noChangeArrowheads="1" noTextEdit="1"/>
            </p:cNvSpPr>
            <p:nvPr/>
          </p:nvSpPr>
          <p:spPr bwMode="auto">
            <a:xfrm>
              <a:off x="1272" y="1313"/>
              <a:ext cx="5136" cy="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 y="1313"/>
              <a:ext cx="5140" cy="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p:cNvPicPr>
            <a:picLocks noChangeAspect="1" noChangeArrowheads="1"/>
          </p:cNvPicPr>
          <p:nvPr/>
        </p:nvPicPr>
        <p:blipFill>
          <a:blip r:embed="rId4" cstate="print"/>
          <a:srcRect/>
          <a:stretch>
            <a:fillRect/>
          </a:stretch>
        </p:blipFill>
        <p:spPr bwMode="auto">
          <a:xfrm>
            <a:off x="8500534" y="0"/>
            <a:ext cx="4334933" cy="6858000"/>
          </a:xfrm>
          <a:prstGeom prst="rect">
            <a:avLst/>
          </a:prstGeom>
          <a:noFill/>
          <a:ln w="9525">
            <a:noFill/>
            <a:miter lim="800000"/>
            <a:headEnd/>
            <a:tailEnd/>
          </a:ln>
        </p:spPr>
      </p:pic>
      <p:grpSp>
        <p:nvGrpSpPr>
          <p:cNvPr id="11" name="Group 8"/>
          <p:cNvGrpSpPr>
            <a:grpSpLocks noChangeAspect="1"/>
          </p:cNvGrpSpPr>
          <p:nvPr/>
        </p:nvGrpSpPr>
        <p:grpSpPr bwMode="auto">
          <a:xfrm>
            <a:off x="0" y="0"/>
            <a:ext cx="5061995" cy="3935220"/>
            <a:chOff x="2052" y="770"/>
            <a:chExt cx="3576" cy="2780"/>
          </a:xfrm>
        </p:grpSpPr>
        <p:sp>
          <p:nvSpPr>
            <p:cNvPr id="12" name="AutoShape 7"/>
            <p:cNvSpPr>
              <a:spLocks noChangeAspect="1" noChangeArrowheads="1" noTextEdit="1"/>
            </p:cNvSpPr>
            <p:nvPr/>
          </p:nvSpPr>
          <p:spPr bwMode="auto">
            <a:xfrm>
              <a:off x="2052" y="770"/>
              <a:ext cx="3576" cy="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2" y="770"/>
              <a:ext cx="3580"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1903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42256" y="393982"/>
            <a:ext cx="9654251" cy="1293028"/>
          </a:xfrm>
        </p:spPr>
        <p:txBody>
          <a:bodyPr>
            <a:normAutofit/>
          </a:bodyPr>
          <a:lstStyle/>
          <a:p>
            <a:r>
              <a:rPr lang="it-IT" sz="3200" dirty="0"/>
              <a:t>Assenza di criteri diagnostici validati</a:t>
            </a:r>
          </a:p>
        </p:txBody>
      </p:sp>
      <p:pic>
        <p:nvPicPr>
          <p:cNvPr id="4" name="Picture 2"/>
          <p:cNvPicPr>
            <a:picLocks noChangeAspect="1" noChangeArrowheads="1"/>
          </p:cNvPicPr>
          <p:nvPr/>
        </p:nvPicPr>
        <p:blipFill>
          <a:blip r:embed="rId3" cstate="print"/>
          <a:srcRect/>
          <a:stretch>
            <a:fillRect/>
          </a:stretch>
        </p:blipFill>
        <p:spPr bwMode="auto">
          <a:xfrm>
            <a:off x="381965" y="1581029"/>
            <a:ext cx="9144000" cy="2852738"/>
          </a:xfrm>
          <a:prstGeom prst="rect">
            <a:avLst/>
          </a:prstGeom>
          <a:noFill/>
          <a:ln w="9525">
            <a:noFill/>
            <a:miter lim="800000"/>
            <a:headEnd/>
            <a:tailEnd/>
          </a:ln>
        </p:spPr>
      </p:pic>
      <p:grpSp>
        <p:nvGrpSpPr>
          <p:cNvPr id="5" name="Group 4"/>
          <p:cNvGrpSpPr>
            <a:grpSpLocks noChangeAspect="1"/>
          </p:cNvGrpSpPr>
          <p:nvPr/>
        </p:nvGrpSpPr>
        <p:grpSpPr bwMode="auto">
          <a:xfrm>
            <a:off x="5215199" y="1476366"/>
            <a:ext cx="6557217" cy="5006791"/>
            <a:chOff x="2180" y="1382"/>
            <a:chExt cx="3320" cy="2535"/>
          </a:xfrm>
        </p:grpSpPr>
        <p:sp>
          <p:nvSpPr>
            <p:cNvPr id="6" name="AutoShape 3"/>
            <p:cNvSpPr>
              <a:spLocks noChangeAspect="1" noChangeArrowheads="1" noTextEdit="1"/>
            </p:cNvSpPr>
            <p:nvPr/>
          </p:nvSpPr>
          <p:spPr bwMode="auto">
            <a:xfrm>
              <a:off x="2180" y="1382"/>
              <a:ext cx="3320" cy="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 y="1382"/>
              <a:ext cx="3324" cy="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4"/>
          <p:cNvGrpSpPr>
            <a:grpSpLocks noChangeAspect="1"/>
          </p:cNvGrpSpPr>
          <p:nvPr/>
        </p:nvGrpSpPr>
        <p:grpSpPr bwMode="auto">
          <a:xfrm>
            <a:off x="9030331" y="6595720"/>
            <a:ext cx="3066176" cy="205016"/>
            <a:chOff x="5831" y="3919"/>
            <a:chExt cx="1690" cy="113"/>
          </a:xfrm>
        </p:grpSpPr>
        <p:sp>
          <p:nvSpPr>
            <p:cNvPr id="9" name="AutoShape 3"/>
            <p:cNvSpPr>
              <a:spLocks noChangeAspect="1" noChangeArrowheads="1" noTextEdit="1"/>
            </p:cNvSpPr>
            <p:nvPr/>
          </p:nvSpPr>
          <p:spPr bwMode="auto">
            <a:xfrm>
              <a:off x="5831" y="3919"/>
              <a:ext cx="169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1" y="3919"/>
              <a:ext cx="169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CasellaDiTesto 11"/>
          <p:cNvSpPr txBox="1">
            <a:spLocks noChangeArrowheads="1"/>
          </p:cNvSpPr>
          <p:nvPr/>
        </p:nvSpPr>
        <p:spPr bwMode="auto">
          <a:xfrm>
            <a:off x="636608" y="4260786"/>
            <a:ext cx="3429000" cy="261610"/>
          </a:xfrm>
          <a:prstGeom prst="rect">
            <a:avLst/>
          </a:prstGeom>
          <a:noFill/>
          <a:ln w="9525">
            <a:noFill/>
            <a:miter lim="800000"/>
            <a:headEnd/>
            <a:tailEnd/>
          </a:ln>
        </p:spPr>
        <p:txBody>
          <a:bodyPr>
            <a:spAutoFit/>
          </a:bodyPr>
          <a:lstStyle/>
          <a:p>
            <a:r>
              <a:rPr lang="it-IT" sz="1100" dirty="0" err="1">
                <a:cs typeface="Times New Roman" pitchFamily="18" charset="0"/>
              </a:rPr>
              <a:t>Jensson</a:t>
            </a:r>
            <a:r>
              <a:rPr lang="it-IT" sz="1100" dirty="0">
                <a:cs typeface="Times New Roman" pitchFamily="18" charset="0"/>
              </a:rPr>
              <a:t>, </a:t>
            </a:r>
            <a:r>
              <a:rPr lang="it-IT" sz="1100" dirty="0" err="1">
                <a:cs typeface="Times New Roman" pitchFamily="18" charset="0"/>
              </a:rPr>
              <a:t>Rheumatology</a:t>
            </a:r>
            <a:r>
              <a:rPr lang="it-IT" sz="1100" dirty="0">
                <a:cs typeface="Times New Roman" pitchFamily="18" charset="0"/>
              </a:rPr>
              <a:t> (2007)</a:t>
            </a:r>
          </a:p>
        </p:txBody>
      </p:sp>
      <p:grpSp>
        <p:nvGrpSpPr>
          <p:cNvPr id="15" name="Group 8"/>
          <p:cNvGrpSpPr>
            <a:grpSpLocks noChangeAspect="1"/>
          </p:cNvGrpSpPr>
          <p:nvPr/>
        </p:nvGrpSpPr>
        <p:grpSpPr bwMode="auto">
          <a:xfrm>
            <a:off x="420744" y="1476366"/>
            <a:ext cx="4786555" cy="3426873"/>
            <a:chOff x="2629" y="1293"/>
            <a:chExt cx="2422" cy="1734"/>
          </a:xfrm>
        </p:grpSpPr>
        <p:sp>
          <p:nvSpPr>
            <p:cNvPr id="16" name="AutoShape 7"/>
            <p:cNvSpPr>
              <a:spLocks noChangeAspect="1" noChangeArrowheads="1" noTextEdit="1"/>
            </p:cNvSpPr>
            <p:nvPr/>
          </p:nvSpPr>
          <p:spPr bwMode="auto">
            <a:xfrm>
              <a:off x="2629" y="1293"/>
              <a:ext cx="2422" cy="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9" y="1293"/>
              <a:ext cx="2426" cy="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1691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rot="20567601">
            <a:off x="225134" y="2121720"/>
            <a:ext cx="10869769" cy="70788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it-IT" sz="4000" dirty="0">
                <a:solidFill>
                  <a:srgbClr val="00B050"/>
                </a:solidFill>
                <a:latin typeface="Garamond" panose="02020404030301010803" pitchFamily="18" charset="0"/>
              </a:rPr>
              <a:t>RITARDO DIAGNOSTICO!!!</a:t>
            </a:r>
          </a:p>
        </p:txBody>
      </p:sp>
      <p:grpSp>
        <p:nvGrpSpPr>
          <p:cNvPr id="10" name="Group 8"/>
          <p:cNvGrpSpPr>
            <a:grpSpLocks noChangeAspect="1"/>
          </p:cNvGrpSpPr>
          <p:nvPr/>
        </p:nvGrpSpPr>
        <p:grpSpPr bwMode="auto">
          <a:xfrm>
            <a:off x="4159040" y="4034444"/>
            <a:ext cx="7756909" cy="2327073"/>
            <a:chOff x="1800" y="1548"/>
            <a:chExt cx="4080" cy="1224"/>
          </a:xfrm>
        </p:grpSpPr>
        <p:sp>
          <p:nvSpPr>
            <p:cNvPr id="11" name="AutoShape 7"/>
            <p:cNvSpPr>
              <a:spLocks noChangeAspect="1" noChangeArrowheads="1" noTextEdit="1"/>
            </p:cNvSpPr>
            <p:nvPr/>
          </p:nvSpPr>
          <p:spPr bwMode="auto">
            <a:xfrm>
              <a:off x="1800" y="1548"/>
              <a:ext cx="4080"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24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 y="1548"/>
              <a:ext cx="4084" cy="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noChangeAspect="1"/>
          </p:cNvGrpSpPr>
          <p:nvPr/>
        </p:nvGrpSpPr>
        <p:grpSpPr bwMode="auto">
          <a:xfrm>
            <a:off x="6988349" y="2950762"/>
            <a:ext cx="4927600" cy="514350"/>
            <a:chOff x="2288" y="1998"/>
            <a:chExt cx="3104" cy="324"/>
          </a:xfrm>
        </p:grpSpPr>
        <p:sp>
          <p:nvSpPr>
            <p:cNvPr id="14" name="AutoShape 11"/>
            <p:cNvSpPr>
              <a:spLocks noChangeAspect="1" noChangeArrowheads="1" noTextEdit="1"/>
            </p:cNvSpPr>
            <p:nvPr/>
          </p:nvSpPr>
          <p:spPr bwMode="auto">
            <a:xfrm>
              <a:off x="2288" y="1998"/>
              <a:ext cx="3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25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 y="1998"/>
              <a:ext cx="310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magine 14"/>
          <p:cNvPicPr>
            <a:picLocks noChangeAspect="1"/>
          </p:cNvPicPr>
          <p:nvPr/>
        </p:nvPicPr>
        <p:blipFill>
          <a:blip r:embed="rId4"/>
          <a:stretch>
            <a:fillRect/>
          </a:stretch>
        </p:blipFill>
        <p:spPr>
          <a:xfrm>
            <a:off x="10185538" y="3324451"/>
            <a:ext cx="1548000" cy="250900"/>
          </a:xfrm>
          <a:prstGeom prst="rect">
            <a:avLst/>
          </a:prstGeom>
        </p:spPr>
      </p:pic>
    </p:spTree>
    <p:extLst>
      <p:ext uri="{BB962C8B-B14F-4D97-AF65-F5344CB8AC3E}">
        <p14:creationId xmlns:p14="http://schemas.microsoft.com/office/powerpoint/2010/main" val="273928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1767" y="1518470"/>
            <a:ext cx="11627699" cy="2093974"/>
          </a:xfrm>
        </p:spPr>
        <p:txBody>
          <a:bodyPr>
            <a:normAutofit lnSpcReduction="10000"/>
          </a:bodyPr>
          <a:lstStyle/>
          <a:p>
            <a:r>
              <a:rPr lang="it-IT" b="1" dirty="0"/>
              <a:t>Aprile 2014</a:t>
            </a:r>
            <a:r>
              <a:rPr lang="it-IT" dirty="0"/>
              <a:t> </a:t>
            </a:r>
            <a:r>
              <a:rPr lang="it-IT" dirty="0" err="1"/>
              <a:t>Ibuprofene</a:t>
            </a:r>
            <a:r>
              <a:rPr lang="it-IT" dirty="0"/>
              <a:t> a dosaggio pieno (600 mg x 3/die)</a:t>
            </a:r>
          </a:p>
          <a:p>
            <a:endParaRPr lang="it-IT" dirty="0"/>
          </a:p>
          <a:p>
            <a:r>
              <a:rPr lang="it-IT" dirty="0"/>
              <a:t>Miglioramento parziale dopo un mese di terapia</a:t>
            </a:r>
          </a:p>
          <a:p>
            <a:endParaRPr lang="it-IT" dirty="0"/>
          </a:p>
          <a:p>
            <a:r>
              <a:rPr lang="it-IT" dirty="0"/>
              <a:t>Ripresa alla riduzione</a:t>
            </a:r>
          </a:p>
          <a:p>
            <a:endParaRPr lang="it-IT" dirty="0"/>
          </a:p>
        </p:txBody>
      </p:sp>
      <p:sp>
        <p:nvSpPr>
          <p:cNvPr id="4" name="Titolo 1"/>
          <p:cNvSpPr>
            <a:spLocks noGrp="1"/>
          </p:cNvSpPr>
          <p:nvPr>
            <p:ph type="title"/>
          </p:nvPr>
        </p:nvSpPr>
        <p:spPr>
          <a:xfrm>
            <a:off x="3344532" y="225442"/>
            <a:ext cx="8610600" cy="1293028"/>
          </a:xfrm>
        </p:spPr>
        <p:txBody>
          <a:bodyPr/>
          <a:lstStyle/>
          <a:p>
            <a:r>
              <a:rPr lang="it-IT" dirty="0"/>
              <a:t>Aniello, </a:t>
            </a:r>
            <a:r>
              <a:rPr lang="it-IT" sz="2800" dirty="0" err="1"/>
              <a:t>d.n</a:t>
            </a:r>
            <a:r>
              <a:rPr lang="it-IT" sz="2800" dirty="0"/>
              <a:t>. 22/8/1998 </a:t>
            </a:r>
          </a:p>
        </p:txBody>
      </p:sp>
      <p:sp>
        <p:nvSpPr>
          <p:cNvPr id="6" name="Titolo 1"/>
          <p:cNvSpPr txBox="1">
            <a:spLocks/>
          </p:cNvSpPr>
          <p:nvPr/>
        </p:nvSpPr>
        <p:spPr>
          <a:xfrm>
            <a:off x="2766831" y="3165867"/>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it-IT" b="1" dirty="0">
                <a:solidFill>
                  <a:schemeClr val="accent1">
                    <a:lumMod val="75000"/>
                  </a:schemeClr>
                </a:solidFill>
              </a:rPr>
              <a:t>Che fare?</a:t>
            </a:r>
          </a:p>
        </p:txBody>
      </p:sp>
      <p:sp>
        <p:nvSpPr>
          <p:cNvPr id="7" name="Segnaposto contenuto 2"/>
          <p:cNvSpPr txBox="1">
            <a:spLocks/>
          </p:cNvSpPr>
          <p:nvPr/>
        </p:nvSpPr>
        <p:spPr>
          <a:xfrm>
            <a:off x="595416" y="4258958"/>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it-IT" sz="2800" dirty="0"/>
              <a:t>A Cambiare terapia</a:t>
            </a:r>
          </a:p>
          <a:p>
            <a:r>
              <a:rPr lang="it-IT" sz="2800" dirty="0"/>
              <a:t>B Nuova RM</a:t>
            </a:r>
          </a:p>
          <a:p>
            <a:r>
              <a:rPr lang="it-IT" sz="2800" dirty="0"/>
              <a:t>C Biopsia ossea</a:t>
            </a:r>
          </a:p>
          <a:p>
            <a:endParaRPr lang="it-IT" dirty="0"/>
          </a:p>
        </p:txBody>
      </p:sp>
      <p:sp>
        <p:nvSpPr>
          <p:cNvPr id="8" name="Rettangolo 7"/>
          <p:cNvSpPr/>
          <p:nvPr/>
        </p:nvSpPr>
        <p:spPr>
          <a:xfrm>
            <a:off x="509286" y="5305346"/>
            <a:ext cx="6562845" cy="4977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6255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r>
              <a:rPr lang="it-IT" b="1" dirty="0"/>
              <a:t>Luglio 2014 </a:t>
            </a:r>
          </a:p>
          <a:p>
            <a:pPr marL="0" indent="0">
              <a:buNone/>
            </a:pPr>
            <a:r>
              <a:rPr lang="it-IT" b="1" dirty="0">
                <a:solidFill>
                  <a:srgbClr val="00B050"/>
                </a:solidFill>
              </a:rPr>
              <a:t>biopsia ossea astragalo sinistro</a:t>
            </a:r>
            <a:r>
              <a:rPr lang="it-IT" dirty="0"/>
              <a:t>: tessuto osseo e cute. Negli spazi midollari sono presenti sparse cellule infiammatorie, comprendenti alcune plasmacellule e fenomeni di edema. Sebbene i reperti microscopici non siano di per sé diagnostici, tenuto conto del quadro clinico, possono essere ritenuti compatibili con un quadro di </a:t>
            </a:r>
            <a:r>
              <a:rPr lang="it-IT" i="1" dirty="0"/>
              <a:t>osteomielite cronica</a:t>
            </a:r>
          </a:p>
        </p:txBody>
      </p:sp>
      <p:sp>
        <p:nvSpPr>
          <p:cNvPr id="4" name="Titolo 1"/>
          <p:cNvSpPr>
            <a:spLocks noGrp="1"/>
          </p:cNvSpPr>
          <p:nvPr>
            <p:ph type="title"/>
          </p:nvPr>
        </p:nvSpPr>
        <p:spPr>
          <a:xfrm>
            <a:off x="3344532" y="225442"/>
            <a:ext cx="8610600" cy="1293028"/>
          </a:xfrm>
        </p:spPr>
        <p:txBody>
          <a:bodyPr/>
          <a:lstStyle/>
          <a:p>
            <a:r>
              <a:rPr lang="it-IT" dirty="0"/>
              <a:t>Aniello, </a:t>
            </a:r>
            <a:r>
              <a:rPr lang="it-IT" sz="2800" dirty="0" err="1"/>
              <a:t>d.n</a:t>
            </a:r>
            <a:r>
              <a:rPr lang="it-IT" sz="2800" dirty="0"/>
              <a:t>. 22/8/1998 </a:t>
            </a:r>
          </a:p>
        </p:txBody>
      </p:sp>
    </p:spTree>
    <p:extLst>
      <p:ext uri="{BB962C8B-B14F-4D97-AF65-F5344CB8AC3E}">
        <p14:creationId xmlns:p14="http://schemas.microsoft.com/office/powerpoint/2010/main" val="1763898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4833257" y="858735"/>
            <a:ext cx="7321303" cy="1653802"/>
            <a:chOff x="1150" y="1546"/>
            <a:chExt cx="5454" cy="1232"/>
          </a:xfrm>
        </p:grpSpPr>
        <p:sp>
          <p:nvSpPr>
            <p:cNvPr id="6" name="AutoShape 3"/>
            <p:cNvSpPr>
              <a:spLocks noChangeAspect="1" noChangeArrowheads="1" noTextEdit="1"/>
            </p:cNvSpPr>
            <p:nvPr/>
          </p:nvSpPr>
          <p:spPr bwMode="auto">
            <a:xfrm>
              <a:off x="1150" y="1546"/>
              <a:ext cx="5380" cy="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 y="1546"/>
              <a:ext cx="5384"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8649620" y="167954"/>
            <a:ext cx="3542380" cy="801218"/>
            <a:chOff x="2093" y="1743"/>
            <a:chExt cx="3705" cy="838"/>
          </a:xfrm>
        </p:grpSpPr>
        <p:sp>
          <p:nvSpPr>
            <p:cNvPr id="9" name="AutoShape 7"/>
            <p:cNvSpPr>
              <a:spLocks noChangeAspect="1" noChangeArrowheads="1" noTextEdit="1"/>
            </p:cNvSpPr>
            <p:nvPr/>
          </p:nvSpPr>
          <p:spPr bwMode="auto">
            <a:xfrm>
              <a:off x="2093" y="1743"/>
              <a:ext cx="3494"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 y="1743"/>
              <a:ext cx="3498"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noChangeAspect="1"/>
          </p:cNvGrpSpPr>
          <p:nvPr/>
        </p:nvGrpSpPr>
        <p:grpSpPr bwMode="auto">
          <a:xfrm>
            <a:off x="8319692" y="2619668"/>
            <a:ext cx="3819525" cy="219075"/>
            <a:chOff x="2637" y="2091"/>
            <a:chExt cx="2406" cy="138"/>
          </a:xfrm>
        </p:grpSpPr>
        <p:sp>
          <p:nvSpPr>
            <p:cNvPr id="12" name="AutoShape 11"/>
            <p:cNvSpPr>
              <a:spLocks noChangeAspect="1" noChangeArrowheads="1" noTextEdit="1"/>
            </p:cNvSpPr>
            <p:nvPr/>
          </p:nvSpPr>
          <p:spPr bwMode="auto">
            <a:xfrm>
              <a:off x="2637" y="2091"/>
              <a:ext cx="240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7" y="2091"/>
              <a:ext cx="241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noChangeAspect="1"/>
          </p:cNvGrpSpPr>
          <p:nvPr/>
        </p:nvGrpSpPr>
        <p:grpSpPr bwMode="auto">
          <a:xfrm>
            <a:off x="-3661" y="858737"/>
            <a:ext cx="4152900" cy="3571875"/>
            <a:chOff x="2532" y="1035"/>
            <a:chExt cx="2616" cy="2250"/>
          </a:xfrm>
        </p:grpSpPr>
        <p:sp>
          <p:nvSpPr>
            <p:cNvPr id="4" name="AutoShape 3"/>
            <p:cNvSpPr>
              <a:spLocks noChangeAspect="1" noChangeArrowheads="1" noTextEdit="1"/>
            </p:cNvSpPr>
            <p:nvPr/>
          </p:nvSpPr>
          <p:spPr bwMode="auto">
            <a:xfrm>
              <a:off x="2532" y="1035"/>
              <a:ext cx="2616" cy="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2" y="1035"/>
              <a:ext cx="2620" cy="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8"/>
          <p:cNvGrpSpPr>
            <a:grpSpLocks noChangeAspect="1"/>
          </p:cNvGrpSpPr>
          <p:nvPr/>
        </p:nvGrpSpPr>
        <p:grpSpPr bwMode="auto">
          <a:xfrm>
            <a:off x="98097" y="4477266"/>
            <a:ext cx="4102100" cy="2295525"/>
            <a:chOff x="2548" y="1437"/>
            <a:chExt cx="2584" cy="1446"/>
          </a:xfrm>
        </p:grpSpPr>
        <p:sp>
          <p:nvSpPr>
            <p:cNvPr id="13" name="AutoShape 7"/>
            <p:cNvSpPr>
              <a:spLocks noChangeAspect="1" noChangeArrowheads="1" noTextEdit="1"/>
            </p:cNvSpPr>
            <p:nvPr/>
          </p:nvSpPr>
          <p:spPr bwMode="auto">
            <a:xfrm>
              <a:off x="2548" y="1437"/>
              <a:ext cx="2584" cy="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8" y="1437"/>
              <a:ext cx="2588" cy="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2"/>
          <p:cNvGrpSpPr>
            <a:grpSpLocks noChangeAspect="1"/>
          </p:cNvGrpSpPr>
          <p:nvPr/>
        </p:nvGrpSpPr>
        <p:grpSpPr bwMode="auto">
          <a:xfrm>
            <a:off x="5301659" y="3324124"/>
            <a:ext cx="4076700" cy="1106488"/>
            <a:chOff x="3420" y="2014"/>
            <a:chExt cx="2568" cy="697"/>
          </a:xfrm>
        </p:grpSpPr>
        <p:sp>
          <p:nvSpPr>
            <p:cNvPr id="21" name="AutoShape 11"/>
            <p:cNvSpPr>
              <a:spLocks noChangeAspect="1" noChangeArrowheads="1" noTextEdit="1"/>
            </p:cNvSpPr>
            <p:nvPr/>
          </p:nvSpPr>
          <p:spPr bwMode="auto">
            <a:xfrm>
              <a:off x="3420" y="2014"/>
              <a:ext cx="2568"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6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0" y="2014"/>
              <a:ext cx="2572"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16"/>
          <p:cNvGrpSpPr>
            <a:grpSpLocks noChangeAspect="1"/>
          </p:cNvGrpSpPr>
          <p:nvPr/>
        </p:nvGrpSpPr>
        <p:grpSpPr bwMode="auto">
          <a:xfrm>
            <a:off x="7340009" y="4922343"/>
            <a:ext cx="4025900" cy="1692275"/>
            <a:chOff x="2572" y="1627"/>
            <a:chExt cx="2536" cy="1066"/>
          </a:xfrm>
        </p:grpSpPr>
        <p:sp>
          <p:nvSpPr>
            <p:cNvPr id="24" name="AutoShape 15"/>
            <p:cNvSpPr>
              <a:spLocks noChangeAspect="1" noChangeArrowheads="1" noTextEdit="1"/>
            </p:cNvSpPr>
            <p:nvPr/>
          </p:nvSpPr>
          <p:spPr bwMode="auto">
            <a:xfrm>
              <a:off x="2572" y="1627"/>
              <a:ext cx="2536"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65"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2" y="1627"/>
              <a:ext cx="2540"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ttangolo 13"/>
          <p:cNvSpPr/>
          <p:nvPr/>
        </p:nvSpPr>
        <p:spPr>
          <a:xfrm>
            <a:off x="1388533" y="1072444"/>
            <a:ext cx="587023" cy="191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1185333" y="5046133"/>
            <a:ext cx="920045" cy="1975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925689" y="6163733"/>
            <a:ext cx="756355" cy="2370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8319693" y="5508978"/>
            <a:ext cx="818670" cy="1975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5768402" y="4244623"/>
            <a:ext cx="1366175" cy="220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8649620" y="4014262"/>
            <a:ext cx="737089" cy="264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82038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UROFEVER_with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972" y="5832800"/>
            <a:ext cx="1489655" cy="95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676539" y="3219628"/>
            <a:ext cx="400110" cy="1084231"/>
          </a:xfrm>
          <a:prstGeom prst="rect">
            <a:avLst/>
          </a:prstGeom>
          <a:noFill/>
        </p:spPr>
        <p:txBody>
          <a:bodyPr vert="vert270" wrap="square" rtlCol="0">
            <a:spAutoFit/>
          </a:bodyPr>
          <a:lstStyle/>
          <a:p>
            <a:r>
              <a:rPr lang="it-IT" sz="1400" dirty="0">
                <a:solidFill>
                  <a:schemeClr val="tx1">
                    <a:lumMod val="75000"/>
                    <a:lumOff val="25000"/>
                  </a:schemeClr>
                </a:solidFill>
                <a:latin typeface="Garamond" pitchFamily="18" charset="0"/>
              </a:rPr>
              <a:t>N </a:t>
            </a:r>
            <a:r>
              <a:rPr lang="it-IT" sz="1400" dirty="0" err="1">
                <a:solidFill>
                  <a:schemeClr val="tx1">
                    <a:lumMod val="75000"/>
                    <a:lumOff val="25000"/>
                  </a:schemeClr>
                </a:solidFill>
                <a:latin typeface="Garamond" pitchFamily="18" charset="0"/>
              </a:rPr>
              <a:t>of</a:t>
            </a:r>
            <a:r>
              <a:rPr lang="it-IT" sz="1400" dirty="0">
                <a:solidFill>
                  <a:schemeClr val="tx1">
                    <a:lumMod val="75000"/>
                    <a:lumOff val="25000"/>
                  </a:schemeClr>
                </a:solidFill>
                <a:latin typeface="Garamond" pitchFamily="18" charset="0"/>
              </a:rPr>
              <a:t> </a:t>
            </a:r>
            <a:r>
              <a:rPr lang="it-IT" sz="1400" dirty="0" err="1">
                <a:solidFill>
                  <a:schemeClr val="tx1">
                    <a:lumMod val="75000"/>
                    <a:lumOff val="25000"/>
                  </a:schemeClr>
                </a:solidFill>
                <a:latin typeface="Garamond" pitchFamily="18" charset="0"/>
              </a:rPr>
              <a:t>patients</a:t>
            </a:r>
            <a:endParaRPr lang="it-IT" sz="1400" dirty="0">
              <a:solidFill>
                <a:schemeClr val="tx1">
                  <a:lumMod val="75000"/>
                  <a:lumOff val="25000"/>
                </a:schemeClr>
              </a:solidFill>
              <a:latin typeface="Garamond" pitchFamily="18" charset="0"/>
            </a:endParaRPr>
          </a:p>
        </p:txBody>
      </p:sp>
      <p:graphicFrame>
        <p:nvGraphicFramePr>
          <p:cNvPr id="9" name="Chart 1"/>
          <p:cNvGraphicFramePr>
            <a:graphicFrameLocks/>
          </p:cNvGraphicFramePr>
          <p:nvPr>
            <p:extLst/>
          </p:nvPr>
        </p:nvGraphicFramePr>
        <p:xfrm>
          <a:off x="1065276" y="1986496"/>
          <a:ext cx="9770772" cy="4142091"/>
        </p:xfrm>
        <a:graphic>
          <a:graphicData uri="http://schemas.openxmlformats.org/drawingml/2006/chart">
            <c:chart xmlns:c="http://schemas.openxmlformats.org/drawingml/2006/chart" xmlns:r="http://schemas.openxmlformats.org/officeDocument/2006/relationships" r:id="rId3"/>
          </a:graphicData>
        </a:graphic>
      </p:graphicFrame>
      <p:sp>
        <p:nvSpPr>
          <p:cNvPr id="10" name="CasellaDiTesto 9"/>
          <p:cNvSpPr txBox="1"/>
          <p:nvPr/>
        </p:nvSpPr>
        <p:spPr>
          <a:xfrm>
            <a:off x="3912243" y="752354"/>
            <a:ext cx="7951808" cy="646331"/>
          </a:xfrm>
          <a:prstGeom prst="rect">
            <a:avLst/>
          </a:prstGeom>
          <a:noFill/>
        </p:spPr>
        <p:txBody>
          <a:bodyPr wrap="square" rtlCol="0">
            <a:spAutoFit/>
          </a:bodyPr>
          <a:lstStyle/>
          <a:p>
            <a:r>
              <a:rPr lang="it-IT" sz="3600" dirty="0">
                <a:latin typeface="+mj-lt"/>
              </a:rPr>
              <a:t>TRATTAMENTO</a:t>
            </a:r>
          </a:p>
        </p:txBody>
      </p:sp>
    </p:spTree>
    <p:extLst>
      <p:ext uri="{BB962C8B-B14F-4D97-AF65-F5344CB8AC3E}">
        <p14:creationId xmlns:p14="http://schemas.microsoft.com/office/powerpoint/2010/main" val="3247756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a 11"/>
          <p:cNvGraphicFramePr/>
          <p:nvPr>
            <p:extLst>
              <p:ext uri="{D42A27DB-BD31-4B8C-83A1-F6EECF244321}">
                <p14:modId xmlns:p14="http://schemas.microsoft.com/office/powerpoint/2010/main" val="1069995086"/>
              </p:ext>
            </p:extLst>
          </p:nvPr>
        </p:nvGraphicFramePr>
        <p:xfrm>
          <a:off x="4732774" y="793819"/>
          <a:ext cx="7355393" cy="5335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8"/>
          <p:cNvGrpSpPr>
            <a:grpSpLocks noChangeAspect="1"/>
          </p:cNvGrpSpPr>
          <p:nvPr/>
        </p:nvGrpSpPr>
        <p:grpSpPr bwMode="auto">
          <a:xfrm>
            <a:off x="158819" y="1525471"/>
            <a:ext cx="4175849" cy="3286057"/>
            <a:chOff x="2670" y="1394"/>
            <a:chExt cx="2340" cy="1532"/>
          </a:xfrm>
        </p:grpSpPr>
        <p:sp>
          <p:nvSpPr>
            <p:cNvPr id="14" name="AutoShape 7"/>
            <p:cNvSpPr>
              <a:spLocks noChangeAspect="1" noChangeArrowheads="1" noTextEdit="1"/>
            </p:cNvSpPr>
            <p:nvPr/>
          </p:nvSpPr>
          <p:spPr bwMode="auto">
            <a:xfrm>
              <a:off x="2670" y="1394"/>
              <a:ext cx="2340"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0" y="1394"/>
              <a:ext cx="2344"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Segnaposto contenuto 6"/>
          <p:cNvSpPr txBox="1">
            <a:spLocks noGrp="1"/>
          </p:cNvSpPr>
          <p:nvPr>
            <p:ph idx="1"/>
          </p:nvPr>
        </p:nvSpPr>
        <p:spPr>
          <a:xfrm>
            <a:off x="279400" y="5061938"/>
            <a:ext cx="10820400" cy="258532"/>
          </a:xfrm>
          <a:prstGeom prst="rect">
            <a:avLst/>
          </a:prstGeom>
          <a:noFill/>
        </p:spPr>
        <p:txBody>
          <a:bodyPr wrap="square" rtlCol="0">
            <a:spAutoFit/>
          </a:bodyPr>
          <a:lstStyle/>
          <a:p>
            <a:pPr marL="0" indent="0">
              <a:buNone/>
            </a:pPr>
            <a:r>
              <a:rPr lang="it-IT" sz="1200" dirty="0" err="1"/>
              <a:t>Hedrich</a:t>
            </a:r>
            <a:r>
              <a:rPr lang="it-IT" sz="1200" dirty="0"/>
              <a:t> et al. </a:t>
            </a:r>
            <a:r>
              <a:rPr lang="it-IT" sz="1200" dirty="0" err="1"/>
              <a:t>Pediatric</a:t>
            </a:r>
            <a:r>
              <a:rPr lang="it-IT" sz="1200" dirty="0"/>
              <a:t> </a:t>
            </a:r>
            <a:r>
              <a:rPr lang="it-IT" sz="1200" dirty="0" err="1"/>
              <a:t>Rheumatology</a:t>
            </a:r>
            <a:r>
              <a:rPr lang="it-IT" sz="1200" dirty="0"/>
              <a:t> 2013</a:t>
            </a:r>
          </a:p>
        </p:txBody>
      </p:sp>
    </p:spTree>
    <p:extLst>
      <p:ext uri="{BB962C8B-B14F-4D97-AF65-F5344CB8AC3E}">
        <p14:creationId xmlns:p14="http://schemas.microsoft.com/office/powerpoint/2010/main" val="517690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31610" y="660702"/>
            <a:ext cx="8610600" cy="1293028"/>
          </a:xfrm>
        </p:spPr>
        <p:txBody>
          <a:bodyPr/>
          <a:lstStyle/>
          <a:p>
            <a:pPr algn="l"/>
            <a:r>
              <a:rPr lang="it-IT" dirty="0" err="1"/>
              <a:t>aniello</a:t>
            </a:r>
            <a:endParaRPr lang="it-IT" dirty="0"/>
          </a:p>
        </p:txBody>
      </p:sp>
      <p:sp>
        <p:nvSpPr>
          <p:cNvPr id="3" name="Segnaposto contenuto 2"/>
          <p:cNvSpPr>
            <a:spLocks noGrp="1"/>
          </p:cNvSpPr>
          <p:nvPr>
            <p:ph idx="1"/>
          </p:nvPr>
        </p:nvSpPr>
        <p:spPr>
          <a:xfrm>
            <a:off x="685800" y="1974640"/>
            <a:ext cx="10820400" cy="4024125"/>
          </a:xfrm>
        </p:spPr>
        <p:txBody>
          <a:bodyPr>
            <a:normAutofit/>
          </a:bodyPr>
          <a:lstStyle/>
          <a:p>
            <a:pPr marL="0" indent="0">
              <a:buNone/>
            </a:pPr>
            <a:r>
              <a:rPr lang="it-IT" dirty="0"/>
              <a:t>Persistenza del </a:t>
            </a:r>
            <a:r>
              <a:rPr lang="it-IT" b="1" dirty="0"/>
              <a:t>dolore</a:t>
            </a:r>
            <a:r>
              <a:rPr lang="it-IT" dirty="0"/>
              <a:t> caviglie trattato FANS (a giorni alterni). </a:t>
            </a:r>
          </a:p>
          <a:p>
            <a:pPr marL="0" indent="0">
              <a:buNone/>
            </a:pPr>
            <a:endParaRPr lang="it-IT" b="1" dirty="0"/>
          </a:p>
          <a:p>
            <a:pPr marL="0" indent="0">
              <a:buNone/>
            </a:pPr>
            <a:r>
              <a:rPr lang="it-IT" b="1" dirty="0"/>
              <a:t>RM STIR </a:t>
            </a:r>
            <a:r>
              <a:rPr lang="it-IT" b="1" dirty="0" err="1"/>
              <a:t>total</a:t>
            </a:r>
            <a:r>
              <a:rPr lang="it-IT" b="1" dirty="0"/>
              <a:t> body</a:t>
            </a:r>
            <a:r>
              <a:rPr lang="it-IT" dirty="0"/>
              <a:t>: Al controllo attuale focale </a:t>
            </a:r>
            <a:r>
              <a:rPr lang="it-IT" dirty="0" err="1"/>
              <a:t>iperintensità</a:t>
            </a:r>
            <a:r>
              <a:rPr lang="it-IT" dirty="0"/>
              <a:t> in STIR in adiacenza alla limitante superiore e al muro anteriore del </a:t>
            </a:r>
            <a:r>
              <a:rPr lang="it-IT" b="1" dirty="0">
                <a:solidFill>
                  <a:schemeClr val="accent1"/>
                </a:solidFill>
              </a:rPr>
              <a:t>soma di D11</a:t>
            </a:r>
            <a:r>
              <a:rPr lang="it-IT" dirty="0"/>
              <a:t>. Sfumata e lieve </a:t>
            </a:r>
            <a:r>
              <a:rPr lang="it-IT" dirty="0" err="1"/>
              <a:t>iperintensità</a:t>
            </a:r>
            <a:r>
              <a:rPr lang="it-IT" dirty="0"/>
              <a:t> a livello delle </a:t>
            </a:r>
            <a:r>
              <a:rPr lang="it-IT" b="1" dirty="0">
                <a:solidFill>
                  <a:schemeClr val="accent1"/>
                </a:solidFill>
              </a:rPr>
              <a:t>clavicole</a:t>
            </a:r>
            <a:r>
              <a:rPr lang="it-IT" dirty="0"/>
              <a:t> medialmente e lateralmente, degli </a:t>
            </a:r>
            <a:r>
              <a:rPr lang="it-IT" b="1" dirty="0">
                <a:solidFill>
                  <a:schemeClr val="accent1"/>
                </a:solidFill>
              </a:rPr>
              <a:t>olecrani ulnari </a:t>
            </a:r>
            <a:r>
              <a:rPr lang="it-IT" dirty="0"/>
              <a:t>e dell'</a:t>
            </a:r>
            <a:r>
              <a:rPr lang="it-IT" b="1" dirty="0">
                <a:solidFill>
                  <a:schemeClr val="accent1"/>
                </a:solidFill>
              </a:rPr>
              <a:t>omero distale </a:t>
            </a:r>
            <a:r>
              <a:rPr lang="it-IT" dirty="0"/>
              <a:t>bilaterale sul versante ulnare. Persistono lievi alterazioni di segnale a livello della porzione </a:t>
            </a:r>
            <a:r>
              <a:rPr lang="it-IT" dirty="0" err="1"/>
              <a:t>prox</a:t>
            </a:r>
            <a:r>
              <a:rPr lang="it-IT" dirty="0"/>
              <a:t> delle diafisi femorali con sfumate </a:t>
            </a:r>
            <a:r>
              <a:rPr lang="it-IT" dirty="0" err="1"/>
              <a:t>iperintensità</a:t>
            </a:r>
            <a:r>
              <a:rPr lang="it-IT" dirty="0"/>
              <a:t> in corrispondenza dell'epifisi distale del </a:t>
            </a:r>
            <a:r>
              <a:rPr lang="it-IT" b="1" dirty="0">
                <a:solidFill>
                  <a:schemeClr val="accent1"/>
                </a:solidFill>
              </a:rPr>
              <a:t>femore</a:t>
            </a:r>
            <a:r>
              <a:rPr lang="it-IT" dirty="0"/>
              <a:t> dx e della porzione </a:t>
            </a:r>
            <a:r>
              <a:rPr lang="it-IT" dirty="0" err="1"/>
              <a:t>prox</a:t>
            </a:r>
            <a:r>
              <a:rPr lang="it-IT" dirty="0"/>
              <a:t> della </a:t>
            </a:r>
            <a:r>
              <a:rPr lang="it-IT" b="1" dirty="0">
                <a:solidFill>
                  <a:schemeClr val="accent1"/>
                </a:solidFill>
              </a:rPr>
              <a:t>tibia</a:t>
            </a:r>
            <a:r>
              <a:rPr lang="it-IT" dirty="0"/>
              <a:t> </a:t>
            </a:r>
            <a:r>
              <a:rPr lang="it-IT" dirty="0" err="1"/>
              <a:t>sn</a:t>
            </a:r>
            <a:r>
              <a:rPr lang="it-IT" dirty="0"/>
              <a:t>. Attualmente solo sfumata </a:t>
            </a:r>
            <a:r>
              <a:rPr lang="it-IT" dirty="0" err="1"/>
              <a:t>iperintensità</a:t>
            </a:r>
            <a:r>
              <a:rPr lang="it-IT" dirty="0"/>
              <a:t> distale della tibia </a:t>
            </a:r>
            <a:r>
              <a:rPr lang="it-IT" dirty="0" err="1"/>
              <a:t>sn</a:t>
            </a:r>
            <a:r>
              <a:rPr lang="it-IT" dirty="0"/>
              <a:t>, dei peroni e di alcune ossa tarso- metatarsali bilateralmente. Alterazione di segnale delle parti molli della gamba dx.</a:t>
            </a:r>
          </a:p>
        </p:txBody>
      </p:sp>
      <p:sp>
        <p:nvSpPr>
          <p:cNvPr id="4" name="CasellaDiTesto 3"/>
          <p:cNvSpPr txBox="1"/>
          <p:nvPr/>
        </p:nvSpPr>
        <p:spPr>
          <a:xfrm>
            <a:off x="8403220" y="1343568"/>
            <a:ext cx="6516547" cy="369332"/>
          </a:xfrm>
          <a:prstGeom prst="rect">
            <a:avLst/>
          </a:prstGeom>
          <a:noFill/>
        </p:spPr>
        <p:txBody>
          <a:bodyPr wrap="square" rtlCol="0">
            <a:spAutoFit/>
          </a:bodyPr>
          <a:lstStyle/>
          <a:p>
            <a:r>
              <a:rPr lang="it-IT" dirty="0"/>
              <a:t>DAY HOSPITAL gennaio 2015</a:t>
            </a:r>
          </a:p>
        </p:txBody>
      </p:sp>
      <p:sp>
        <p:nvSpPr>
          <p:cNvPr id="5" name="CasellaDiTesto 4"/>
          <p:cNvSpPr txBox="1"/>
          <p:nvPr/>
        </p:nvSpPr>
        <p:spPr>
          <a:xfrm>
            <a:off x="685800" y="5943971"/>
            <a:ext cx="3657600" cy="523220"/>
          </a:xfrm>
          <a:prstGeom prst="rect">
            <a:avLst/>
          </a:prstGeom>
          <a:noFill/>
        </p:spPr>
        <p:txBody>
          <a:bodyPr wrap="square" rtlCol="0">
            <a:spAutoFit/>
          </a:bodyPr>
          <a:lstStyle/>
          <a:p>
            <a:r>
              <a:rPr lang="it-IT" sz="2800" b="1" dirty="0">
                <a:solidFill>
                  <a:schemeClr val="accent1">
                    <a:lumMod val="50000"/>
                  </a:schemeClr>
                </a:solidFill>
              </a:rPr>
              <a:t>BIFOSFONATI</a:t>
            </a: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638" y="-29051"/>
            <a:ext cx="4805362" cy="97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3981691" y="5798916"/>
            <a:ext cx="8079129" cy="646331"/>
          </a:xfrm>
          <a:prstGeom prst="rect">
            <a:avLst/>
          </a:prstGeom>
          <a:noFill/>
        </p:spPr>
        <p:txBody>
          <a:bodyPr wrap="square" rtlCol="0">
            <a:spAutoFit/>
          </a:bodyPr>
          <a:lstStyle/>
          <a:p>
            <a:r>
              <a:rPr lang="it-IT" b="1" dirty="0"/>
              <a:t>Infusione di </a:t>
            </a:r>
            <a:r>
              <a:rPr lang="it-IT" b="1" dirty="0" err="1"/>
              <a:t>Neridronato</a:t>
            </a:r>
            <a:r>
              <a:rPr lang="it-IT" b="1" dirty="0"/>
              <a:t> 100 mg ogni 3 mesi per un anno</a:t>
            </a:r>
          </a:p>
          <a:p>
            <a:endParaRPr lang="it-IT" dirty="0"/>
          </a:p>
        </p:txBody>
      </p:sp>
      <p:pic>
        <p:nvPicPr>
          <p:cNvPr id="7" name="Immagine 6"/>
          <p:cNvPicPr>
            <a:picLocks noChangeAspect="1"/>
          </p:cNvPicPr>
          <p:nvPr/>
        </p:nvPicPr>
        <p:blipFill>
          <a:blip r:embed="rId4"/>
          <a:stretch>
            <a:fillRect/>
          </a:stretch>
        </p:blipFill>
        <p:spPr>
          <a:xfrm>
            <a:off x="11007098" y="5644700"/>
            <a:ext cx="1152244" cy="1121761"/>
          </a:xfrm>
          <a:prstGeom prst="rect">
            <a:avLst/>
          </a:prstGeom>
        </p:spPr>
      </p:pic>
    </p:spTree>
    <p:extLst>
      <p:ext uri="{BB962C8B-B14F-4D97-AF65-F5344CB8AC3E}">
        <p14:creationId xmlns:p14="http://schemas.microsoft.com/office/powerpoint/2010/main" val="2088002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a:grpSpLocks noChangeAspect="1"/>
          </p:cNvGrpSpPr>
          <p:nvPr/>
        </p:nvGrpSpPr>
        <p:grpSpPr bwMode="auto">
          <a:xfrm>
            <a:off x="6737471" y="2456119"/>
            <a:ext cx="5454529" cy="2013694"/>
            <a:chOff x="1199" y="1185"/>
            <a:chExt cx="5282" cy="1950"/>
          </a:xfrm>
        </p:grpSpPr>
        <p:sp>
          <p:nvSpPr>
            <p:cNvPr id="9" name="AutoShape 7"/>
            <p:cNvSpPr>
              <a:spLocks noChangeAspect="1" noChangeArrowheads="1" noTextEdit="1"/>
            </p:cNvSpPr>
            <p:nvPr/>
          </p:nvSpPr>
          <p:spPr bwMode="auto">
            <a:xfrm>
              <a:off x="1199" y="1185"/>
              <a:ext cx="5282" cy="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 y="1185"/>
              <a:ext cx="5286" cy="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noChangeAspect="1"/>
          </p:cNvGrpSpPr>
          <p:nvPr/>
        </p:nvGrpSpPr>
        <p:grpSpPr bwMode="auto">
          <a:xfrm>
            <a:off x="129340" y="3462966"/>
            <a:ext cx="6604000" cy="2343150"/>
            <a:chOff x="1760" y="1422"/>
            <a:chExt cx="4160" cy="1476"/>
          </a:xfrm>
        </p:grpSpPr>
        <p:sp>
          <p:nvSpPr>
            <p:cNvPr id="12" name="AutoShape 11"/>
            <p:cNvSpPr>
              <a:spLocks noChangeAspect="1" noChangeArrowheads="1" noTextEdit="1"/>
            </p:cNvSpPr>
            <p:nvPr/>
          </p:nvSpPr>
          <p:spPr bwMode="auto">
            <a:xfrm>
              <a:off x="1760" y="1422"/>
              <a:ext cx="4160" cy="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 y="1422"/>
              <a:ext cx="4164" cy="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6"/>
          <p:cNvGrpSpPr>
            <a:grpSpLocks noChangeAspect="1"/>
          </p:cNvGrpSpPr>
          <p:nvPr/>
        </p:nvGrpSpPr>
        <p:grpSpPr bwMode="auto">
          <a:xfrm>
            <a:off x="0" y="0"/>
            <a:ext cx="7661275" cy="2387600"/>
            <a:chOff x="1427" y="1408"/>
            <a:chExt cx="4826" cy="1504"/>
          </a:xfrm>
        </p:grpSpPr>
        <p:sp>
          <p:nvSpPr>
            <p:cNvPr id="15" name="AutoShape 15"/>
            <p:cNvSpPr>
              <a:spLocks noChangeAspect="1" noChangeArrowheads="1" noTextEdit="1"/>
            </p:cNvSpPr>
            <p:nvPr/>
          </p:nvSpPr>
          <p:spPr bwMode="auto">
            <a:xfrm>
              <a:off x="1427" y="1408"/>
              <a:ext cx="4826"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4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 y="1408"/>
              <a:ext cx="4830" cy="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0"/>
          <p:cNvGrpSpPr>
            <a:grpSpLocks noChangeAspect="1"/>
          </p:cNvGrpSpPr>
          <p:nvPr/>
        </p:nvGrpSpPr>
        <p:grpSpPr bwMode="auto">
          <a:xfrm>
            <a:off x="8037513" y="862013"/>
            <a:ext cx="4154487" cy="1041400"/>
            <a:chOff x="5063" y="543"/>
            <a:chExt cx="2617" cy="656"/>
          </a:xfrm>
        </p:grpSpPr>
        <p:sp>
          <p:nvSpPr>
            <p:cNvPr id="18" name="AutoShape 19"/>
            <p:cNvSpPr>
              <a:spLocks noChangeAspect="1" noChangeArrowheads="1" noTextEdit="1"/>
            </p:cNvSpPr>
            <p:nvPr/>
          </p:nvSpPr>
          <p:spPr bwMode="auto">
            <a:xfrm>
              <a:off x="5063" y="543"/>
              <a:ext cx="2617"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4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3" y="543"/>
              <a:ext cx="2621"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9044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0" y="0"/>
            <a:ext cx="4375230" cy="1651625"/>
            <a:chOff x="2036" y="1479"/>
            <a:chExt cx="3608" cy="1362"/>
          </a:xfrm>
        </p:grpSpPr>
        <p:sp>
          <p:nvSpPr>
            <p:cNvPr id="5" name="AutoShape 3"/>
            <p:cNvSpPr>
              <a:spLocks noChangeAspect="1" noChangeArrowheads="1" noTextEdit="1"/>
            </p:cNvSpPr>
            <p:nvPr/>
          </p:nvSpPr>
          <p:spPr bwMode="auto">
            <a:xfrm>
              <a:off x="2036" y="1479"/>
              <a:ext cx="3608" cy="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 y="1479"/>
              <a:ext cx="3612" cy="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8"/>
          <p:cNvGrpSpPr>
            <a:grpSpLocks noChangeAspect="1"/>
          </p:cNvGrpSpPr>
          <p:nvPr/>
        </p:nvGrpSpPr>
        <p:grpSpPr bwMode="auto">
          <a:xfrm>
            <a:off x="0" y="1651625"/>
            <a:ext cx="6321136" cy="3379109"/>
            <a:chOff x="1743" y="1039"/>
            <a:chExt cx="4194" cy="2242"/>
          </a:xfrm>
        </p:grpSpPr>
        <p:sp>
          <p:nvSpPr>
            <p:cNvPr id="12" name="AutoShape 7"/>
            <p:cNvSpPr>
              <a:spLocks noChangeAspect="1" noChangeArrowheads="1" noTextEdit="1"/>
            </p:cNvSpPr>
            <p:nvPr/>
          </p:nvSpPr>
          <p:spPr bwMode="auto">
            <a:xfrm>
              <a:off x="1743" y="1039"/>
              <a:ext cx="4194" cy="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 y="1039"/>
              <a:ext cx="4198" cy="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2"/>
          <p:cNvGrpSpPr>
            <a:grpSpLocks noChangeAspect="1"/>
          </p:cNvGrpSpPr>
          <p:nvPr/>
        </p:nvGrpSpPr>
        <p:grpSpPr bwMode="auto">
          <a:xfrm>
            <a:off x="8433707" y="4157434"/>
            <a:ext cx="3765550" cy="2495550"/>
            <a:chOff x="2654" y="1374"/>
            <a:chExt cx="2372" cy="1572"/>
          </a:xfrm>
        </p:grpSpPr>
        <p:sp>
          <p:nvSpPr>
            <p:cNvPr id="15" name="AutoShape 11"/>
            <p:cNvSpPr>
              <a:spLocks noChangeAspect="1" noChangeArrowheads="1" noTextEdit="1"/>
            </p:cNvSpPr>
            <p:nvPr/>
          </p:nvSpPr>
          <p:spPr bwMode="auto">
            <a:xfrm>
              <a:off x="2654" y="1374"/>
              <a:ext cx="2372"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 y="1374"/>
              <a:ext cx="2376" cy="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
          <p:cNvGrpSpPr>
            <a:grpSpLocks noChangeAspect="1"/>
          </p:cNvGrpSpPr>
          <p:nvPr/>
        </p:nvGrpSpPr>
        <p:grpSpPr bwMode="auto">
          <a:xfrm>
            <a:off x="9125824" y="6652984"/>
            <a:ext cx="3066176" cy="205016"/>
            <a:chOff x="5831" y="3919"/>
            <a:chExt cx="1690" cy="113"/>
          </a:xfrm>
        </p:grpSpPr>
        <p:sp>
          <p:nvSpPr>
            <p:cNvPr id="21" name="AutoShape 3"/>
            <p:cNvSpPr>
              <a:spLocks noChangeAspect="1" noChangeArrowheads="1" noTextEdit="1"/>
            </p:cNvSpPr>
            <p:nvPr/>
          </p:nvSpPr>
          <p:spPr bwMode="auto">
            <a:xfrm>
              <a:off x="5831" y="3919"/>
              <a:ext cx="169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1" y="3919"/>
              <a:ext cx="169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a:grpSpLocks noChangeAspect="1"/>
          </p:cNvGrpSpPr>
          <p:nvPr/>
        </p:nvGrpSpPr>
        <p:grpSpPr bwMode="auto">
          <a:xfrm>
            <a:off x="7620000" y="0"/>
            <a:ext cx="3251200" cy="3041650"/>
            <a:chOff x="2816" y="1202"/>
            <a:chExt cx="2048" cy="1916"/>
          </a:xfrm>
        </p:grpSpPr>
        <p:sp>
          <p:nvSpPr>
            <p:cNvPr id="18" name="AutoShape 15"/>
            <p:cNvSpPr>
              <a:spLocks noChangeAspect="1" noChangeArrowheads="1" noTextEdit="1"/>
            </p:cNvSpPr>
            <p:nvPr/>
          </p:nvSpPr>
          <p:spPr bwMode="auto">
            <a:xfrm>
              <a:off x="2816" y="1202"/>
              <a:ext cx="2048" cy="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6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6" y="1202"/>
              <a:ext cx="205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Immagine 1"/>
          <p:cNvPicPr>
            <a:picLocks noChangeAspect="1"/>
          </p:cNvPicPr>
          <p:nvPr/>
        </p:nvPicPr>
        <p:blipFill>
          <a:blip r:embed="rId8"/>
          <a:stretch>
            <a:fillRect/>
          </a:stretch>
        </p:blipFill>
        <p:spPr>
          <a:xfrm>
            <a:off x="2725913" y="5064538"/>
            <a:ext cx="4035902" cy="1700931"/>
          </a:xfrm>
          <a:prstGeom prst="rect">
            <a:avLst/>
          </a:prstGeom>
        </p:spPr>
      </p:pic>
      <p:cxnSp>
        <p:nvCxnSpPr>
          <p:cNvPr id="10" name="Connettore diritto 9"/>
          <p:cNvCxnSpPr/>
          <p:nvPr/>
        </p:nvCxnSpPr>
        <p:spPr>
          <a:xfrm>
            <a:off x="3078928" y="6029305"/>
            <a:ext cx="121466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7554684" y="1012371"/>
            <a:ext cx="3251200" cy="359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54762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5087815" y="0"/>
            <a:ext cx="8610600" cy="1293028"/>
          </a:xfrm>
        </p:spPr>
        <p:txBody>
          <a:bodyPr/>
          <a:lstStyle/>
          <a:p>
            <a:pPr algn="l"/>
            <a:r>
              <a:rPr lang="it-IT" dirty="0" err="1"/>
              <a:t>aniello</a:t>
            </a:r>
            <a:endParaRPr lang="it-IT" dirty="0"/>
          </a:p>
        </p:txBody>
      </p:sp>
      <p:pic>
        <p:nvPicPr>
          <p:cNvPr id="10" name="Immagine 9"/>
          <p:cNvPicPr>
            <a:picLocks noChangeAspect="1"/>
          </p:cNvPicPr>
          <p:nvPr/>
        </p:nvPicPr>
        <p:blipFill>
          <a:blip r:embed="rId3"/>
          <a:stretch>
            <a:fillRect/>
          </a:stretch>
        </p:blipFill>
        <p:spPr>
          <a:xfrm>
            <a:off x="497426" y="1293028"/>
            <a:ext cx="10084077" cy="5377403"/>
          </a:xfrm>
          <a:prstGeom prst="rect">
            <a:avLst/>
          </a:prstGeom>
        </p:spPr>
      </p:pic>
    </p:spTree>
    <p:extLst>
      <p:ext uri="{BB962C8B-B14F-4D97-AF65-F5344CB8AC3E}">
        <p14:creationId xmlns:p14="http://schemas.microsoft.com/office/powerpoint/2010/main" val="535766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776087" y="270164"/>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it-IT" dirty="0" err="1"/>
              <a:t>aniello</a:t>
            </a:r>
            <a:endParaRPr lang="it-IT" dirty="0"/>
          </a:p>
        </p:txBody>
      </p:sp>
      <p:pic>
        <p:nvPicPr>
          <p:cNvPr id="5" name="Immagine 4"/>
          <p:cNvPicPr>
            <a:picLocks noChangeAspect="1"/>
          </p:cNvPicPr>
          <p:nvPr/>
        </p:nvPicPr>
        <p:blipFill>
          <a:blip r:embed="rId2"/>
          <a:stretch>
            <a:fillRect/>
          </a:stretch>
        </p:blipFill>
        <p:spPr>
          <a:xfrm>
            <a:off x="1301107" y="1321244"/>
            <a:ext cx="10272612" cy="5380892"/>
          </a:xfrm>
          <a:prstGeom prst="rect">
            <a:avLst/>
          </a:prstGeom>
        </p:spPr>
      </p:pic>
    </p:spTree>
    <p:extLst>
      <p:ext uri="{BB962C8B-B14F-4D97-AF65-F5344CB8AC3E}">
        <p14:creationId xmlns:p14="http://schemas.microsoft.com/office/powerpoint/2010/main" val="3798830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0" y="287981"/>
            <a:ext cx="8410575" cy="1304925"/>
            <a:chOff x="1191" y="1749"/>
            <a:chExt cx="5298" cy="822"/>
          </a:xfrm>
        </p:grpSpPr>
        <p:sp>
          <p:nvSpPr>
            <p:cNvPr id="6" name="AutoShape 3"/>
            <p:cNvSpPr>
              <a:spLocks noChangeAspect="1" noChangeArrowheads="1" noTextEdit="1"/>
            </p:cNvSpPr>
            <p:nvPr/>
          </p:nvSpPr>
          <p:spPr bwMode="auto">
            <a:xfrm>
              <a:off x="1191" y="1749"/>
              <a:ext cx="5298"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 y="1749"/>
              <a:ext cx="530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8649620" y="42348"/>
            <a:ext cx="3542380" cy="801218"/>
            <a:chOff x="2093" y="1743"/>
            <a:chExt cx="3705" cy="838"/>
          </a:xfrm>
        </p:grpSpPr>
        <p:sp>
          <p:nvSpPr>
            <p:cNvPr id="9" name="AutoShape 7"/>
            <p:cNvSpPr>
              <a:spLocks noChangeAspect="1" noChangeArrowheads="1" noTextEdit="1"/>
            </p:cNvSpPr>
            <p:nvPr/>
          </p:nvSpPr>
          <p:spPr bwMode="auto">
            <a:xfrm>
              <a:off x="2093" y="1743"/>
              <a:ext cx="3494"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 y="1743"/>
              <a:ext cx="3498"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
          <p:cNvGrpSpPr>
            <a:grpSpLocks noChangeAspect="1"/>
          </p:cNvGrpSpPr>
          <p:nvPr/>
        </p:nvGrpSpPr>
        <p:grpSpPr bwMode="auto">
          <a:xfrm>
            <a:off x="125390" y="1465581"/>
            <a:ext cx="3359150" cy="5353050"/>
            <a:chOff x="2784" y="476"/>
            <a:chExt cx="2116" cy="3372"/>
          </a:xfrm>
        </p:grpSpPr>
        <p:sp>
          <p:nvSpPr>
            <p:cNvPr id="13" name="AutoShape 7"/>
            <p:cNvSpPr>
              <a:spLocks noChangeAspect="1" noChangeArrowheads="1" noTextEdit="1"/>
            </p:cNvSpPr>
            <p:nvPr/>
          </p:nvSpPr>
          <p:spPr bwMode="auto">
            <a:xfrm>
              <a:off x="2784" y="476"/>
              <a:ext cx="2112" cy="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5129"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t="4623"/>
            <a:stretch/>
          </p:blipFill>
          <p:spPr bwMode="auto">
            <a:xfrm>
              <a:off x="2784" y="632"/>
              <a:ext cx="2116"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CasellaDiTesto 13"/>
          <p:cNvSpPr txBox="1"/>
          <p:nvPr/>
        </p:nvSpPr>
        <p:spPr>
          <a:xfrm>
            <a:off x="5312780" y="2048719"/>
            <a:ext cx="5729468" cy="646331"/>
          </a:xfrm>
          <a:prstGeom prst="rect">
            <a:avLst/>
          </a:prstGeom>
          <a:noFill/>
        </p:spPr>
        <p:txBody>
          <a:bodyPr wrap="square" rtlCol="0">
            <a:spAutoFit/>
          </a:bodyPr>
          <a:lstStyle/>
          <a:p>
            <a:r>
              <a:rPr lang="it-IT" dirty="0"/>
              <a:t>45% dei pazienti in remissione clinica presentava lesioni radiologicamente attive (</a:t>
            </a:r>
            <a:r>
              <a:rPr lang="it-IT" i="1" dirty="0" err="1"/>
              <a:t>silent</a:t>
            </a:r>
            <a:r>
              <a:rPr lang="it-IT" i="1" dirty="0"/>
              <a:t> </a:t>
            </a:r>
            <a:r>
              <a:rPr lang="it-IT" i="1" dirty="0" err="1"/>
              <a:t>lesion</a:t>
            </a:r>
            <a:r>
              <a:rPr lang="it-IT" dirty="0"/>
              <a:t>)</a:t>
            </a:r>
          </a:p>
        </p:txBody>
      </p:sp>
      <p:sp>
        <p:nvSpPr>
          <p:cNvPr id="2" name="CasellaDiTesto 1"/>
          <p:cNvSpPr txBox="1"/>
          <p:nvPr/>
        </p:nvSpPr>
        <p:spPr>
          <a:xfrm>
            <a:off x="4973431" y="4033974"/>
            <a:ext cx="6408165" cy="646331"/>
          </a:xfrm>
          <a:prstGeom prst="rect">
            <a:avLst/>
          </a:prstGeom>
          <a:noFill/>
        </p:spPr>
        <p:txBody>
          <a:bodyPr wrap="square" rtlCol="0">
            <a:spAutoFit/>
          </a:bodyPr>
          <a:lstStyle/>
          <a:p>
            <a:pPr marL="285750" indent="-285750">
              <a:buFont typeface="Arial" panose="020B0604020202020204" pitchFamily="34" charset="0"/>
              <a:buChar char="•"/>
            </a:pPr>
            <a:r>
              <a:rPr lang="it-IT" dirty="0"/>
              <a:t>Follow-up annuale fino a risoluzione radiologica?</a:t>
            </a:r>
          </a:p>
          <a:p>
            <a:pPr marL="285750" indent="-285750">
              <a:buFont typeface="Arial" panose="020B0604020202020204" pitchFamily="34" charset="0"/>
              <a:buChar char="•"/>
            </a:pPr>
            <a:r>
              <a:rPr lang="it-IT" dirty="0"/>
              <a:t>Quando trattare in assenza di sintomi?</a:t>
            </a:r>
          </a:p>
        </p:txBody>
      </p:sp>
    </p:spTree>
    <p:extLst>
      <p:ext uri="{BB962C8B-B14F-4D97-AF65-F5344CB8AC3E}">
        <p14:creationId xmlns:p14="http://schemas.microsoft.com/office/powerpoint/2010/main" val="33441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isultati immagini per graz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5" y="1857375"/>
            <a:ext cx="64579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611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asellaDiTesto 1"/>
          <p:cNvSpPr txBox="1">
            <a:spLocks noChangeArrowheads="1"/>
          </p:cNvSpPr>
          <p:nvPr/>
        </p:nvSpPr>
        <p:spPr bwMode="auto">
          <a:xfrm>
            <a:off x="1524000" y="273052"/>
            <a:ext cx="10072688" cy="584200"/>
          </a:xfrm>
          <a:prstGeom prst="rect">
            <a:avLst/>
          </a:prstGeom>
          <a:noFill/>
          <a:ln w="9525">
            <a:noFill/>
            <a:miter lim="800000"/>
            <a:headEnd/>
            <a:tailEnd/>
          </a:ln>
        </p:spPr>
        <p:txBody>
          <a:bodyPr>
            <a:spAutoFit/>
          </a:bodyPr>
          <a:lstStyle/>
          <a:p>
            <a:r>
              <a:rPr lang="it-IT" sz="3200" dirty="0">
                <a:latin typeface="Times New Roman" pitchFamily="18" charset="0"/>
                <a:cs typeface="Times New Roman" pitchFamily="18" charset="0"/>
              </a:rPr>
              <a:t>Patogenesi delle malattie </a:t>
            </a:r>
            <a:r>
              <a:rPr lang="it-IT" sz="3200" dirty="0" err="1">
                <a:latin typeface="Times New Roman" pitchFamily="18" charset="0"/>
                <a:cs typeface="Times New Roman" pitchFamily="18" charset="0"/>
              </a:rPr>
              <a:t>autoinfiammatorie</a:t>
            </a:r>
            <a:r>
              <a:rPr lang="it-IT" sz="3200" dirty="0">
                <a:latin typeface="Times New Roman" pitchFamily="18" charset="0"/>
                <a:cs typeface="Times New Roman" pitchFamily="18" charset="0"/>
              </a:rPr>
              <a:t> dell’osso</a:t>
            </a:r>
          </a:p>
        </p:txBody>
      </p:sp>
      <p:sp>
        <p:nvSpPr>
          <p:cNvPr id="67587" name="CasellaDiTesto 4"/>
          <p:cNvSpPr txBox="1">
            <a:spLocks noChangeArrowheads="1"/>
          </p:cNvSpPr>
          <p:nvPr/>
        </p:nvSpPr>
        <p:spPr bwMode="auto">
          <a:xfrm>
            <a:off x="1524000" y="6143625"/>
            <a:ext cx="3429000" cy="369888"/>
          </a:xfrm>
          <a:prstGeom prst="rect">
            <a:avLst/>
          </a:prstGeom>
          <a:noFill/>
          <a:ln w="9525">
            <a:noFill/>
            <a:miter lim="800000"/>
            <a:headEnd/>
            <a:tailEnd/>
          </a:ln>
        </p:spPr>
        <p:txBody>
          <a:bodyPr>
            <a:spAutoFit/>
          </a:bodyPr>
          <a:lstStyle/>
          <a:p>
            <a:r>
              <a:rPr lang="it-IT" dirty="0" err="1">
                <a:latin typeface="Times New Roman" pitchFamily="18" charset="0"/>
                <a:cs typeface="Times New Roman" pitchFamily="18" charset="0"/>
              </a:rPr>
              <a:t>Costa-Reis</a:t>
            </a:r>
            <a:r>
              <a:rPr lang="it-IT" dirty="0">
                <a:latin typeface="Times New Roman" pitchFamily="18" charset="0"/>
                <a:cs typeface="Times New Roman" pitchFamily="18" charset="0"/>
              </a:rPr>
              <a:t>, J </a:t>
            </a:r>
            <a:r>
              <a:rPr lang="it-IT" dirty="0" err="1">
                <a:latin typeface="Times New Roman" pitchFamily="18" charset="0"/>
                <a:cs typeface="Times New Roman" pitchFamily="18" charset="0"/>
              </a:rPr>
              <a:t>Clin</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Immunol</a:t>
            </a:r>
            <a:r>
              <a:rPr lang="it-IT" dirty="0">
                <a:latin typeface="Times New Roman" pitchFamily="18" charset="0"/>
                <a:cs typeface="Times New Roman" pitchFamily="18" charset="0"/>
              </a:rPr>
              <a:t> (2013)</a:t>
            </a:r>
          </a:p>
        </p:txBody>
      </p:sp>
      <p:sp>
        <p:nvSpPr>
          <p:cNvPr id="67588" name="Rettangolo 7"/>
          <p:cNvSpPr>
            <a:spLocks noChangeArrowheads="1"/>
          </p:cNvSpPr>
          <p:nvPr/>
        </p:nvSpPr>
        <p:spPr bwMode="auto">
          <a:xfrm>
            <a:off x="1524001" y="6488113"/>
            <a:ext cx="4021357" cy="369332"/>
          </a:xfrm>
          <a:prstGeom prst="rect">
            <a:avLst/>
          </a:prstGeom>
          <a:noFill/>
          <a:ln w="9525">
            <a:noFill/>
            <a:miter lim="800000"/>
            <a:headEnd/>
            <a:tailEnd/>
          </a:ln>
        </p:spPr>
        <p:txBody>
          <a:bodyPr wrap="none">
            <a:spAutoFit/>
          </a:bodyPr>
          <a:lstStyle/>
          <a:p>
            <a:r>
              <a:rPr lang="it-IT" dirty="0" err="1">
                <a:latin typeface="Times New Roman" pitchFamily="18" charset="0"/>
                <a:cs typeface="Times New Roman" pitchFamily="18" charset="0"/>
              </a:rPr>
              <a:t>P.J.</a:t>
            </a:r>
            <a:r>
              <a:rPr lang="it-IT" dirty="0">
                <a:latin typeface="Times New Roman" pitchFamily="18" charset="0"/>
                <a:cs typeface="Times New Roman" pitchFamily="18" charset="0"/>
              </a:rPr>
              <a:t> Ferguson, </a:t>
            </a:r>
            <a:r>
              <a:rPr lang="it-IT" dirty="0" err="1">
                <a:latin typeface="Times New Roman" pitchFamily="18" charset="0"/>
                <a:cs typeface="Times New Roman" pitchFamily="18" charset="0"/>
              </a:rPr>
              <a:t>Curr</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Rheumatol</a:t>
            </a:r>
            <a:r>
              <a:rPr lang="it-IT" dirty="0">
                <a:latin typeface="Times New Roman" pitchFamily="18" charset="0"/>
                <a:cs typeface="Times New Roman" pitchFamily="18" charset="0"/>
              </a:rPr>
              <a:t> Rep. 2012</a:t>
            </a:r>
          </a:p>
        </p:txBody>
      </p:sp>
      <p:pic>
        <p:nvPicPr>
          <p:cNvPr id="3074" name="Picture 2"/>
          <p:cNvPicPr>
            <a:picLocks noChangeAspect="1" noChangeArrowheads="1"/>
          </p:cNvPicPr>
          <p:nvPr/>
        </p:nvPicPr>
        <p:blipFill>
          <a:blip r:embed="rId3" cstate="print"/>
          <a:srcRect/>
          <a:stretch>
            <a:fillRect/>
          </a:stretch>
        </p:blipFill>
        <p:spPr bwMode="auto">
          <a:xfrm>
            <a:off x="1809751" y="1214439"/>
            <a:ext cx="8639175" cy="4752975"/>
          </a:xfrm>
          <a:prstGeom prst="rect">
            <a:avLst/>
          </a:prstGeom>
          <a:noFill/>
          <a:ln w="9525">
            <a:noFill/>
            <a:miter lim="800000"/>
            <a:headEnd/>
            <a:tailEnd/>
          </a:ln>
        </p:spPr>
      </p:pic>
      <p:sp>
        <p:nvSpPr>
          <p:cNvPr id="67590" name="Rettangolo 9"/>
          <p:cNvSpPr>
            <a:spLocks noChangeArrowheads="1"/>
          </p:cNvSpPr>
          <p:nvPr/>
        </p:nvSpPr>
        <p:spPr bwMode="auto">
          <a:xfrm>
            <a:off x="6423026" y="6488114"/>
            <a:ext cx="4244975" cy="369887"/>
          </a:xfrm>
          <a:prstGeom prst="rect">
            <a:avLst/>
          </a:prstGeom>
          <a:noFill/>
          <a:ln w="9525">
            <a:noFill/>
            <a:miter lim="800000"/>
            <a:headEnd/>
            <a:tailEnd/>
          </a:ln>
        </p:spPr>
        <p:txBody>
          <a:bodyPr wrap="none">
            <a:spAutoFit/>
          </a:bodyPr>
          <a:lstStyle/>
          <a:p>
            <a:r>
              <a:rPr lang="it-IT" dirty="0" err="1">
                <a:latin typeface="Times New Roman" pitchFamily="18" charset="0"/>
                <a:cs typeface="Times New Roman" pitchFamily="18" charset="0"/>
              </a:rPr>
              <a:t>Hedrich</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et</a:t>
            </a:r>
            <a:r>
              <a:rPr lang="it-IT" dirty="0">
                <a:latin typeface="Times New Roman" pitchFamily="18" charset="0"/>
                <a:cs typeface="Times New Roman" pitchFamily="18" charset="0"/>
              </a:rPr>
              <a:t> al. </a:t>
            </a:r>
            <a:r>
              <a:rPr lang="it-IT" dirty="0" err="1">
                <a:latin typeface="Times New Roman" pitchFamily="18" charset="0"/>
                <a:cs typeface="Times New Roman" pitchFamily="18" charset="0"/>
              </a:rPr>
              <a:t>Pediatric</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Rheumatology</a:t>
            </a:r>
            <a:r>
              <a:rPr lang="it-IT" dirty="0">
                <a:latin typeface="Times New Roman" pitchFamily="18" charset="0"/>
                <a:cs typeface="Times New Roman" pitchFamily="18" charset="0"/>
              </a:rPr>
              <a:t> 2013</a:t>
            </a:r>
          </a:p>
        </p:txBody>
      </p:sp>
      <p:sp>
        <p:nvSpPr>
          <p:cNvPr id="11" name="Rettangolo 10"/>
          <p:cNvSpPr/>
          <p:nvPr/>
        </p:nvSpPr>
        <p:spPr>
          <a:xfrm>
            <a:off x="2452689" y="1928814"/>
            <a:ext cx="2714625" cy="2428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Rettangolo 11"/>
          <p:cNvSpPr/>
          <p:nvPr/>
        </p:nvSpPr>
        <p:spPr>
          <a:xfrm>
            <a:off x="3024188" y="2857501"/>
            <a:ext cx="3143250" cy="335756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Rettangolo 12"/>
          <p:cNvSpPr/>
          <p:nvPr/>
        </p:nvSpPr>
        <p:spPr>
          <a:xfrm>
            <a:off x="6524625" y="1000125"/>
            <a:ext cx="3143250" cy="17145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4" name="Rettangolo 13"/>
          <p:cNvSpPr/>
          <p:nvPr/>
        </p:nvSpPr>
        <p:spPr>
          <a:xfrm>
            <a:off x="4738689" y="3286125"/>
            <a:ext cx="4643437" cy="178593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113414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35413" y="1947968"/>
            <a:ext cx="7010415" cy="4191575"/>
          </a:xfrm>
        </p:spPr>
        <p:txBody>
          <a:bodyPr/>
          <a:lstStyle/>
          <a:p>
            <a:r>
              <a:rPr lang="it-IT" dirty="0"/>
              <a:t>Disordine </a:t>
            </a:r>
            <a:r>
              <a:rPr lang="it-IT" dirty="0" err="1">
                <a:solidFill>
                  <a:schemeClr val="accent1">
                    <a:lumMod val="75000"/>
                  </a:schemeClr>
                </a:solidFill>
              </a:rPr>
              <a:t>autoinfiammatorio</a:t>
            </a:r>
            <a:r>
              <a:rPr lang="it-IT" dirty="0"/>
              <a:t> caratterizzato da episodi di infiammazione sterile dell’osso</a:t>
            </a:r>
          </a:p>
          <a:p>
            <a:r>
              <a:rPr lang="it-IT" dirty="0">
                <a:solidFill>
                  <a:schemeClr val="accent1">
                    <a:lumMod val="75000"/>
                  </a:schemeClr>
                </a:solidFill>
              </a:rPr>
              <a:t>F:M</a:t>
            </a:r>
            <a:r>
              <a:rPr lang="it-IT" dirty="0"/>
              <a:t>    2-4:1 </a:t>
            </a:r>
          </a:p>
          <a:p>
            <a:r>
              <a:rPr lang="it-IT" dirty="0"/>
              <a:t>ESORDIO 7-12 anni     </a:t>
            </a:r>
          </a:p>
          <a:p>
            <a:r>
              <a:rPr lang="it-IT" dirty="0">
                <a:solidFill>
                  <a:schemeClr val="accent1">
                    <a:lumMod val="75000"/>
                  </a:schemeClr>
                </a:solidFill>
              </a:rPr>
              <a:t>Numero</a:t>
            </a:r>
            <a:r>
              <a:rPr lang="it-IT" dirty="0"/>
              <a:t> delle lesioni variabile (1-18)</a:t>
            </a:r>
          </a:p>
          <a:p>
            <a:r>
              <a:rPr lang="it-IT" dirty="0">
                <a:solidFill>
                  <a:schemeClr val="accent1">
                    <a:lumMod val="75000"/>
                  </a:schemeClr>
                </a:solidFill>
              </a:rPr>
              <a:t>Sedi</a:t>
            </a:r>
            <a:r>
              <a:rPr lang="it-IT" dirty="0"/>
              <a:t> più coinvolte metafisi ossa lunghe, clavicola, vertebre e pelvi</a:t>
            </a:r>
          </a:p>
          <a:p>
            <a:r>
              <a:rPr lang="it-IT" dirty="0"/>
              <a:t>Interessamento simmetrico nel 25-40% dei casi             </a:t>
            </a:r>
          </a:p>
          <a:p>
            <a:r>
              <a:rPr lang="it-IT" dirty="0"/>
              <a:t>Familiare con disordine infiammatorio (50%)</a:t>
            </a:r>
          </a:p>
        </p:txBody>
      </p:sp>
      <p:sp>
        <p:nvSpPr>
          <p:cNvPr id="4" name="Titolo 1"/>
          <p:cNvSpPr>
            <a:spLocks noGrp="1"/>
          </p:cNvSpPr>
          <p:nvPr>
            <p:ph type="title"/>
          </p:nvPr>
        </p:nvSpPr>
        <p:spPr>
          <a:xfrm>
            <a:off x="2557743" y="609024"/>
            <a:ext cx="9640077" cy="1338944"/>
          </a:xfrm>
        </p:spPr>
        <p:txBody>
          <a:bodyPr>
            <a:normAutofit/>
          </a:bodyPr>
          <a:lstStyle/>
          <a:p>
            <a:r>
              <a:rPr lang="it-IT" dirty="0" err="1"/>
              <a:t>chronic</a:t>
            </a:r>
            <a:r>
              <a:rPr lang="it-IT" dirty="0"/>
              <a:t> </a:t>
            </a:r>
            <a:r>
              <a:rPr lang="it-IT" dirty="0" err="1"/>
              <a:t>recurrent</a:t>
            </a:r>
            <a:r>
              <a:rPr lang="it-IT" dirty="0"/>
              <a:t> </a:t>
            </a:r>
            <a:r>
              <a:rPr lang="it-IT" dirty="0" err="1"/>
              <a:t>multifocal</a:t>
            </a:r>
            <a:r>
              <a:rPr lang="it-IT" dirty="0"/>
              <a:t/>
            </a:r>
            <a:br>
              <a:rPr lang="it-IT" dirty="0"/>
            </a:br>
            <a:r>
              <a:rPr lang="it-IT" dirty="0" err="1"/>
              <a:t>osteomyelitis</a:t>
            </a:r>
            <a:r>
              <a:rPr lang="it-IT" dirty="0"/>
              <a:t> (CRMO)</a:t>
            </a:r>
          </a:p>
        </p:txBody>
      </p:sp>
      <p:sp>
        <p:nvSpPr>
          <p:cNvPr id="5" name="Rettangolo 4"/>
          <p:cNvSpPr/>
          <p:nvPr/>
        </p:nvSpPr>
        <p:spPr>
          <a:xfrm>
            <a:off x="866027" y="6375663"/>
            <a:ext cx="6122189" cy="369332"/>
          </a:xfrm>
          <a:prstGeom prst="rect">
            <a:avLst/>
          </a:prstGeom>
        </p:spPr>
        <p:txBody>
          <a:bodyPr wrap="none">
            <a:spAutoFit/>
          </a:bodyPr>
          <a:lstStyle/>
          <a:p>
            <a:r>
              <a:rPr lang="it-IT" dirty="0"/>
              <a:t>SAPHO </a:t>
            </a:r>
            <a:r>
              <a:rPr lang="it-IT" dirty="0" err="1"/>
              <a:t>Synovitis</a:t>
            </a:r>
            <a:r>
              <a:rPr lang="it-IT" dirty="0"/>
              <a:t> Acne </a:t>
            </a:r>
            <a:r>
              <a:rPr lang="it-IT" dirty="0" err="1"/>
              <a:t>Pustolosis</a:t>
            </a:r>
            <a:r>
              <a:rPr lang="it-IT" dirty="0"/>
              <a:t> </a:t>
            </a:r>
            <a:r>
              <a:rPr lang="it-IT" dirty="0" err="1"/>
              <a:t>Hypeorostosis</a:t>
            </a:r>
            <a:r>
              <a:rPr lang="it-IT" dirty="0"/>
              <a:t> </a:t>
            </a:r>
            <a:r>
              <a:rPr lang="it-IT" dirty="0" err="1"/>
              <a:t>Osteitis</a:t>
            </a:r>
            <a:endParaRPr lang="it-IT" dirty="0"/>
          </a:p>
        </p:txBody>
      </p:sp>
      <p:sp>
        <p:nvSpPr>
          <p:cNvPr id="7" name="CasellaDiTesto 6"/>
          <p:cNvSpPr txBox="1"/>
          <p:nvPr/>
        </p:nvSpPr>
        <p:spPr>
          <a:xfrm>
            <a:off x="7773451" y="2194560"/>
            <a:ext cx="4543286" cy="1477328"/>
          </a:xfrm>
          <a:prstGeom prst="rect">
            <a:avLst/>
          </a:prstGeom>
          <a:noFill/>
        </p:spPr>
        <p:txBody>
          <a:bodyPr wrap="square" rtlCol="0">
            <a:spAutoFit/>
          </a:bodyPr>
          <a:lstStyle/>
          <a:p>
            <a:r>
              <a:rPr lang="it-IT" i="1" dirty="0"/>
              <a:t>Esordio prima dei 2 anni </a:t>
            </a:r>
          </a:p>
          <a:p>
            <a:r>
              <a:rPr lang="it-IT" i="1" dirty="0"/>
              <a:t>- </a:t>
            </a:r>
            <a:r>
              <a:rPr lang="en-US" i="1" dirty="0" err="1"/>
              <a:t>Majeed</a:t>
            </a:r>
            <a:r>
              <a:rPr lang="en-US" i="1" dirty="0"/>
              <a:t> syndrome</a:t>
            </a:r>
          </a:p>
          <a:p>
            <a:r>
              <a:rPr lang="en-US" i="1" dirty="0"/>
              <a:t>- DIRA, deficiency of interleukin-1 receptor antagonist</a:t>
            </a:r>
          </a:p>
          <a:p>
            <a:endParaRPr lang="it-IT" dirty="0"/>
          </a:p>
        </p:txBody>
      </p:sp>
      <p:pic>
        <p:nvPicPr>
          <p:cNvPr id="8" name="Immagine 7"/>
          <p:cNvPicPr>
            <a:picLocks noChangeAspect="1"/>
          </p:cNvPicPr>
          <p:nvPr/>
        </p:nvPicPr>
        <p:blipFill>
          <a:blip r:embed="rId3"/>
          <a:stretch>
            <a:fillRect/>
          </a:stretch>
        </p:blipFill>
        <p:spPr>
          <a:xfrm>
            <a:off x="7517842" y="4364855"/>
            <a:ext cx="4659882" cy="2442759"/>
          </a:xfrm>
          <a:prstGeom prst="rect">
            <a:avLst/>
          </a:prstGeom>
        </p:spPr>
      </p:pic>
      <p:pic>
        <p:nvPicPr>
          <p:cNvPr id="9" name="Immagine 8"/>
          <p:cNvPicPr>
            <a:picLocks noChangeAspect="1"/>
          </p:cNvPicPr>
          <p:nvPr/>
        </p:nvPicPr>
        <p:blipFill rotWithShape="1">
          <a:blip r:embed="rId4"/>
          <a:srcRect l="8240" t="11575" r="8827"/>
          <a:stretch/>
        </p:blipFill>
        <p:spPr>
          <a:xfrm>
            <a:off x="0" y="0"/>
            <a:ext cx="1386673" cy="1539757"/>
          </a:xfrm>
          <a:prstGeom prst="rect">
            <a:avLst/>
          </a:prstGeom>
        </p:spPr>
      </p:pic>
    </p:spTree>
    <p:extLst>
      <p:ext uri="{BB962C8B-B14F-4D97-AF65-F5344CB8AC3E}">
        <p14:creationId xmlns:p14="http://schemas.microsoft.com/office/powerpoint/2010/main" val="358792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59432" y="755781"/>
            <a:ext cx="9640077" cy="1338944"/>
          </a:xfrm>
        </p:spPr>
        <p:txBody>
          <a:bodyPr>
            <a:normAutofit/>
          </a:bodyPr>
          <a:lstStyle/>
          <a:p>
            <a:r>
              <a:rPr lang="it-IT" dirty="0" err="1"/>
              <a:t>chronic</a:t>
            </a:r>
            <a:r>
              <a:rPr lang="it-IT" dirty="0"/>
              <a:t> </a:t>
            </a:r>
            <a:r>
              <a:rPr lang="it-IT" dirty="0" err="1"/>
              <a:t>recurrent</a:t>
            </a:r>
            <a:r>
              <a:rPr lang="it-IT" dirty="0"/>
              <a:t> </a:t>
            </a:r>
            <a:r>
              <a:rPr lang="it-IT" dirty="0" err="1"/>
              <a:t>multifocal</a:t>
            </a:r>
            <a:r>
              <a:rPr lang="it-IT" dirty="0"/>
              <a:t/>
            </a:r>
            <a:br>
              <a:rPr lang="it-IT" dirty="0"/>
            </a:br>
            <a:r>
              <a:rPr lang="it-IT" dirty="0" err="1"/>
              <a:t>osteomyelitis</a:t>
            </a:r>
            <a:r>
              <a:rPr lang="it-IT" dirty="0"/>
              <a:t> (CRMO)</a:t>
            </a:r>
          </a:p>
        </p:txBody>
      </p:sp>
      <p:sp>
        <p:nvSpPr>
          <p:cNvPr id="3" name="Segnaposto contenuto 2"/>
          <p:cNvSpPr>
            <a:spLocks noGrp="1"/>
          </p:cNvSpPr>
          <p:nvPr>
            <p:ph idx="1"/>
          </p:nvPr>
        </p:nvSpPr>
        <p:spPr/>
        <p:txBody>
          <a:bodyPr/>
          <a:lstStyle/>
          <a:p>
            <a:r>
              <a:rPr lang="it-IT" dirty="0"/>
              <a:t>Entità nosologica dal 1972 </a:t>
            </a:r>
          </a:p>
          <a:p>
            <a:r>
              <a:rPr lang="it-IT" dirty="0"/>
              <a:t>Nomenclatura</a:t>
            </a:r>
          </a:p>
        </p:txBody>
      </p:sp>
      <p:pic>
        <p:nvPicPr>
          <p:cNvPr id="4" name="Immagine 3"/>
          <p:cNvPicPr>
            <a:picLocks noChangeAspect="1"/>
          </p:cNvPicPr>
          <p:nvPr/>
        </p:nvPicPr>
        <p:blipFill>
          <a:blip r:embed="rId3"/>
          <a:stretch>
            <a:fillRect/>
          </a:stretch>
        </p:blipFill>
        <p:spPr>
          <a:xfrm>
            <a:off x="526371" y="3151762"/>
            <a:ext cx="3883584" cy="2161262"/>
          </a:xfrm>
          <a:prstGeom prst="rect">
            <a:avLst/>
          </a:prstGeom>
        </p:spPr>
      </p:pic>
      <p:sp>
        <p:nvSpPr>
          <p:cNvPr id="6" name="CasellaDiTesto 5"/>
          <p:cNvSpPr txBox="1"/>
          <p:nvPr/>
        </p:nvSpPr>
        <p:spPr>
          <a:xfrm>
            <a:off x="5574074" y="2690097"/>
            <a:ext cx="6091555" cy="1200329"/>
          </a:xfrm>
          <a:prstGeom prst="rect">
            <a:avLst/>
          </a:prstGeom>
          <a:noFill/>
        </p:spPr>
        <p:txBody>
          <a:bodyPr wrap="square" rtlCol="0">
            <a:spAutoFit/>
          </a:bodyPr>
          <a:lstStyle/>
          <a:p>
            <a:r>
              <a:rPr lang="it-IT" dirty="0"/>
              <a:t>CNO     </a:t>
            </a:r>
            <a:r>
              <a:rPr lang="it-IT" dirty="0" err="1"/>
              <a:t>Chronic</a:t>
            </a:r>
            <a:r>
              <a:rPr lang="it-IT" dirty="0"/>
              <a:t> </a:t>
            </a:r>
            <a:r>
              <a:rPr lang="it-IT" dirty="0" err="1"/>
              <a:t>Nonbacterial</a:t>
            </a:r>
            <a:r>
              <a:rPr lang="it-IT" dirty="0"/>
              <a:t> </a:t>
            </a:r>
            <a:r>
              <a:rPr lang="it-IT" dirty="0" err="1"/>
              <a:t>Osteomyelitis</a:t>
            </a:r>
            <a:r>
              <a:rPr lang="it-IT" dirty="0"/>
              <a:t> </a:t>
            </a:r>
          </a:p>
          <a:p>
            <a:r>
              <a:rPr lang="it-IT" dirty="0"/>
              <a:t>NBO      Non </a:t>
            </a:r>
            <a:r>
              <a:rPr lang="it-IT" dirty="0" err="1"/>
              <a:t>Bacterial</a:t>
            </a:r>
            <a:r>
              <a:rPr lang="it-IT" dirty="0"/>
              <a:t> </a:t>
            </a:r>
            <a:r>
              <a:rPr lang="it-IT" dirty="0" err="1"/>
              <a:t>Osteitis</a:t>
            </a:r>
            <a:endParaRPr lang="it-IT" dirty="0"/>
          </a:p>
          <a:p>
            <a:r>
              <a:rPr lang="it-IT" dirty="0"/>
              <a:t>CRMO  </a:t>
            </a:r>
            <a:r>
              <a:rPr lang="it-IT" dirty="0" err="1"/>
              <a:t>Chronic</a:t>
            </a:r>
            <a:r>
              <a:rPr lang="it-IT" dirty="0"/>
              <a:t> </a:t>
            </a:r>
            <a:r>
              <a:rPr lang="it-IT" dirty="0" err="1"/>
              <a:t>Recurrent</a:t>
            </a:r>
            <a:r>
              <a:rPr lang="it-IT" dirty="0"/>
              <a:t> </a:t>
            </a:r>
            <a:r>
              <a:rPr lang="it-IT" dirty="0" err="1"/>
              <a:t>Multifocal</a:t>
            </a:r>
            <a:r>
              <a:rPr lang="it-IT" dirty="0"/>
              <a:t> </a:t>
            </a:r>
            <a:r>
              <a:rPr lang="it-IT" dirty="0" err="1"/>
              <a:t>Osteomyelitis</a:t>
            </a:r>
            <a:endParaRPr lang="it-IT" dirty="0"/>
          </a:p>
          <a:p>
            <a:endParaRPr lang="it-IT" dirty="0"/>
          </a:p>
        </p:txBody>
      </p:sp>
      <p:sp>
        <p:nvSpPr>
          <p:cNvPr id="7" name="CasellaDiTesto 6"/>
          <p:cNvSpPr txBox="1"/>
          <p:nvPr/>
        </p:nvSpPr>
        <p:spPr>
          <a:xfrm>
            <a:off x="4872203" y="4720487"/>
            <a:ext cx="4861367" cy="1200329"/>
          </a:xfrm>
          <a:prstGeom prst="rect">
            <a:avLst/>
          </a:prstGeom>
          <a:noFill/>
        </p:spPr>
        <p:txBody>
          <a:bodyPr wrap="square" rtlCol="0">
            <a:spAutoFit/>
          </a:bodyPr>
          <a:lstStyle/>
          <a:p>
            <a:r>
              <a:rPr lang="it-IT" dirty="0" err="1"/>
              <a:t>Unifocale</a:t>
            </a:r>
            <a:r>
              <a:rPr lang="it-IT" dirty="0"/>
              <a:t> ricorrente</a:t>
            </a:r>
          </a:p>
          <a:p>
            <a:r>
              <a:rPr lang="it-IT" dirty="0" err="1"/>
              <a:t>Unifocale</a:t>
            </a:r>
            <a:r>
              <a:rPr lang="it-IT" dirty="0"/>
              <a:t> non ricorrente</a:t>
            </a:r>
          </a:p>
          <a:p>
            <a:r>
              <a:rPr lang="it-IT" dirty="0"/>
              <a:t>Multifocale persistente</a:t>
            </a:r>
          </a:p>
          <a:p>
            <a:r>
              <a:rPr lang="it-IT" dirty="0"/>
              <a:t>Multifocale ricorrente</a:t>
            </a:r>
          </a:p>
        </p:txBody>
      </p:sp>
      <p:grpSp>
        <p:nvGrpSpPr>
          <p:cNvPr id="12" name="Group 4"/>
          <p:cNvGrpSpPr>
            <a:grpSpLocks noChangeAspect="1"/>
          </p:cNvGrpSpPr>
          <p:nvPr/>
        </p:nvGrpSpPr>
        <p:grpSpPr bwMode="auto">
          <a:xfrm>
            <a:off x="8230372" y="4773985"/>
            <a:ext cx="3896307" cy="1976892"/>
            <a:chOff x="1264" y="853"/>
            <a:chExt cx="5152" cy="2614"/>
          </a:xfrm>
        </p:grpSpPr>
        <p:sp>
          <p:nvSpPr>
            <p:cNvPr id="13" name="AutoShape 3"/>
            <p:cNvSpPr>
              <a:spLocks noChangeAspect="1" noChangeArrowheads="1" noTextEdit="1"/>
            </p:cNvSpPr>
            <p:nvPr/>
          </p:nvSpPr>
          <p:spPr bwMode="auto">
            <a:xfrm>
              <a:off x="1264" y="853"/>
              <a:ext cx="5152" cy="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4" y="853"/>
              <a:ext cx="5156" cy="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CasellaDiTesto 4"/>
          <p:cNvSpPr txBox="1"/>
          <p:nvPr/>
        </p:nvSpPr>
        <p:spPr>
          <a:xfrm>
            <a:off x="10410090" y="6621859"/>
            <a:ext cx="1517303" cy="261610"/>
          </a:xfrm>
          <a:prstGeom prst="rect">
            <a:avLst/>
          </a:prstGeom>
          <a:noFill/>
        </p:spPr>
        <p:txBody>
          <a:bodyPr wrap="square" rtlCol="0">
            <a:spAutoFit/>
          </a:bodyPr>
          <a:lstStyle/>
          <a:p>
            <a:r>
              <a:rPr lang="it-IT" sz="1100" dirty="0" err="1"/>
              <a:t>Wipff</a:t>
            </a:r>
            <a:r>
              <a:rPr lang="it-IT" sz="1100" dirty="0"/>
              <a:t> </a:t>
            </a:r>
            <a:r>
              <a:rPr lang="it-IT" sz="1100" dirty="0" err="1"/>
              <a:t>at</a:t>
            </a:r>
            <a:r>
              <a:rPr lang="it-IT" sz="1100" dirty="0"/>
              <a:t> al, 2015</a:t>
            </a:r>
          </a:p>
        </p:txBody>
      </p:sp>
    </p:spTree>
    <p:extLst>
      <p:ext uri="{BB962C8B-B14F-4D97-AF65-F5344CB8AC3E}">
        <p14:creationId xmlns:p14="http://schemas.microsoft.com/office/powerpoint/2010/main" val="220910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69028" y="213867"/>
            <a:ext cx="8610600" cy="1293028"/>
          </a:xfrm>
        </p:spPr>
        <p:txBody>
          <a:bodyPr/>
          <a:lstStyle/>
          <a:p>
            <a:r>
              <a:rPr lang="it-IT" dirty="0"/>
              <a:t>Aniello, </a:t>
            </a:r>
            <a:r>
              <a:rPr lang="it-IT" sz="2800" dirty="0" err="1"/>
              <a:t>d.n</a:t>
            </a:r>
            <a:r>
              <a:rPr lang="it-IT" sz="2800" dirty="0"/>
              <a:t>. 22/8/1998 </a:t>
            </a:r>
          </a:p>
        </p:txBody>
      </p:sp>
      <p:sp>
        <p:nvSpPr>
          <p:cNvPr id="3" name="Segnaposto contenuto 2"/>
          <p:cNvSpPr>
            <a:spLocks noGrp="1"/>
          </p:cNvSpPr>
          <p:nvPr>
            <p:ph idx="1"/>
          </p:nvPr>
        </p:nvSpPr>
        <p:spPr>
          <a:xfrm>
            <a:off x="597159" y="1506896"/>
            <a:ext cx="9866355" cy="3250299"/>
          </a:xfrm>
        </p:spPr>
        <p:txBody>
          <a:bodyPr>
            <a:normAutofit/>
          </a:bodyPr>
          <a:lstStyle/>
          <a:p>
            <a:pPr>
              <a:lnSpc>
                <a:spcPct val="120000"/>
              </a:lnSpc>
            </a:pPr>
            <a:r>
              <a:rPr lang="it-IT" sz="2400" b="1" dirty="0"/>
              <a:t>Marzo 2012 </a:t>
            </a:r>
            <a:r>
              <a:rPr lang="it-IT" sz="2400" dirty="0"/>
              <a:t>dolore gin sin.  Mai risvegli notturni. </a:t>
            </a:r>
          </a:p>
          <a:p>
            <a:pPr>
              <a:lnSpc>
                <a:spcPct val="120000"/>
              </a:lnSpc>
            </a:pPr>
            <a:r>
              <a:rPr lang="it-IT" sz="2400" b="1" dirty="0"/>
              <a:t>Valutazioni ortopediche</a:t>
            </a:r>
            <a:r>
              <a:rPr lang="it-IT" sz="2400" dirty="0"/>
              <a:t>: dolori di crescita o post traumatici </a:t>
            </a:r>
          </a:p>
          <a:p>
            <a:pPr>
              <a:lnSpc>
                <a:spcPct val="120000"/>
              </a:lnSpc>
            </a:pPr>
            <a:r>
              <a:rPr lang="it-IT" sz="2400" dirty="0"/>
              <a:t>Cicli terapia antinfiammatoria con risoluzione e ripresa</a:t>
            </a:r>
          </a:p>
          <a:p>
            <a:pPr marL="0" indent="0">
              <a:lnSpc>
                <a:spcPct val="120000"/>
              </a:lnSpc>
              <a:buNone/>
            </a:pPr>
            <a:r>
              <a:rPr lang="it-IT" sz="2400" b="1" dirty="0"/>
              <a:t>Febbraio 2013 </a:t>
            </a:r>
          </a:p>
          <a:p>
            <a:pPr marL="0" indent="0">
              <a:lnSpc>
                <a:spcPct val="120000"/>
              </a:lnSpc>
              <a:buNone/>
            </a:pPr>
            <a:r>
              <a:rPr lang="it-IT" sz="2400" dirty="0"/>
              <a:t>Esami di laboratorio: PCR 12,1 mg/L VES 30</a:t>
            </a:r>
          </a:p>
        </p:txBody>
      </p:sp>
      <p:pic>
        <p:nvPicPr>
          <p:cNvPr id="4" name="Immagine 3"/>
          <p:cNvPicPr>
            <a:picLocks noChangeAspect="1"/>
          </p:cNvPicPr>
          <p:nvPr/>
        </p:nvPicPr>
        <p:blipFill>
          <a:blip r:embed="rId3"/>
          <a:stretch>
            <a:fillRect/>
          </a:stretch>
        </p:blipFill>
        <p:spPr>
          <a:xfrm>
            <a:off x="9215013" y="2753151"/>
            <a:ext cx="2938408" cy="1985058"/>
          </a:xfrm>
          <a:prstGeom prst="rect">
            <a:avLst/>
          </a:prstGeom>
        </p:spPr>
      </p:pic>
      <p:sp>
        <p:nvSpPr>
          <p:cNvPr id="5" name="CasellaDiTesto 4"/>
          <p:cNvSpPr txBox="1"/>
          <p:nvPr/>
        </p:nvSpPr>
        <p:spPr>
          <a:xfrm>
            <a:off x="381965" y="4715875"/>
            <a:ext cx="11551534" cy="2142125"/>
          </a:xfrm>
          <a:prstGeom prst="rect">
            <a:avLst/>
          </a:prstGeom>
          <a:noFill/>
        </p:spPr>
        <p:txBody>
          <a:bodyPr wrap="square" rtlCol="0">
            <a:spAutoFit/>
          </a:bodyPr>
          <a:lstStyle/>
          <a:p>
            <a:pPr>
              <a:lnSpc>
                <a:spcPct val="120000"/>
              </a:lnSpc>
            </a:pPr>
            <a:r>
              <a:rPr lang="it-IT" sz="2400" b="1" dirty="0"/>
              <a:t>Maggio 2013</a:t>
            </a:r>
            <a:r>
              <a:rPr lang="it-IT" sz="2400" dirty="0"/>
              <a:t> esacerbazione e comparsa di dolore gin dx. </a:t>
            </a:r>
          </a:p>
          <a:p>
            <a:pPr>
              <a:lnSpc>
                <a:spcPct val="120000"/>
              </a:lnSpc>
            </a:pPr>
            <a:r>
              <a:rPr lang="it-IT" sz="2400" dirty="0"/>
              <a:t>FANS all'occorrenza </a:t>
            </a:r>
          </a:p>
          <a:p>
            <a:pPr>
              <a:lnSpc>
                <a:spcPct val="120000"/>
              </a:lnSpc>
            </a:pPr>
            <a:r>
              <a:rPr lang="it-IT" sz="2400" dirty="0"/>
              <a:t>A novembre 2013 dolore e tumefazione caviglia dx </a:t>
            </a:r>
          </a:p>
          <a:p>
            <a:pPr>
              <a:lnSpc>
                <a:spcPct val="120000"/>
              </a:lnSpc>
            </a:pPr>
            <a:r>
              <a:rPr lang="it-IT" sz="2400" b="1" dirty="0"/>
              <a:t>Valutazione ortopedica</a:t>
            </a:r>
            <a:r>
              <a:rPr lang="it-IT" sz="2400" dirty="0"/>
              <a:t> </a:t>
            </a:r>
            <a:r>
              <a:rPr lang="it-IT" sz="2400" dirty="0" err="1"/>
              <a:t>e.o</a:t>
            </a:r>
            <a:r>
              <a:rPr lang="it-IT" sz="2400" dirty="0"/>
              <a:t>. dolore e tumefazione gin dx e caviglia dx</a:t>
            </a:r>
          </a:p>
          <a:p>
            <a:endParaRPr lang="it-IT" dirty="0"/>
          </a:p>
        </p:txBody>
      </p:sp>
    </p:spTree>
    <p:extLst>
      <p:ext uri="{BB962C8B-B14F-4D97-AF65-F5344CB8AC3E}">
        <p14:creationId xmlns:p14="http://schemas.microsoft.com/office/powerpoint/2010/main" val="197103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7926" y="2692271"/>
            <a:ext cx="10820400" cy="4024125"/>
          </a:xfrm>
        </p:spPr>
        <p:txBody>
          <a:bodyPr>
            <a:normAutofit/>
          </a:bodyPr>
          <a:lstStyle/>
          <a:p>
            <a:pPr marL="457200" indent="-457200">
              <a:buFont typeface="+mj-lt"/>
              <a:buAutoNum type="alphaUcPeriod"/>
            </a:pPr>
            <a:r>
              <a:rPr lang="it-IT" sz="2800" dirty="0"/>
              <a:t>Valutazione reumatologica</a:t>
            </a:r>
          </a:p>
          <a:p>
            <a:pPr marL="457200" indent="-457200">
              <a:buFont typeface="+mj-lt"/>
              <a:buAutoNum type="alphaUcPeriod"/>
            </a:pPr>
            <a:r>
              <a:rPr lang="it-IT" sz="2800" dirty="0"/>
              <a:t>Esami ematochimici ed ecografia</a:t>
            </a:r>
          </a:p>
          <a:p>
            <a:pPr marL="457200" indent="-457200">
              <a:buFont typeface="+mj-lt"/>
              <a:buAutoNum type="alphaUcPeriod"/>
            </a:pPr>
            <a:r>
              <a:rPr lang="it-IT" sz="2800" dirty="0"/>
              <a:t>Trattamento all’occorrenza</a:t>
            </a:r>
          </a:p>
        </p:txBody>
      </p:sp>
      <p:pic>
        <p:nvPicPr>
          <p:cNvPr id="7172" name="Picture 4" descr="Risultati immagini per QUESTION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131" y="390646"/>
            <a:ext cx="3541129" cy="2217055"/>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509286" y="3217762"/>
            <a:ext cx="6562845" cy="4977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8546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799" y="1632031"/>
            <a:ext cx="11085653" cy="2569579"/>
          </a:xfrm>
        </p:spPr>
        <p:txBody>
          <a:bodyPr/>
          <a:lstStyle/>
          <a:p>
            <a:pPr>
              <a:lnSpc>
                <a:spcPct val="120000"/>
              </a:lnSpc>
            </a:pPr>
            <a:r>
              <a:rPr lang="it-IT" dirty="0"/>
              <a:t>PCR 36,9 mg/l  VES 60 Autoimmunità negativa</a:t>
            </a:r>
          </a:p>
          <a:p>
            <a:pPr>
              <a:lnSpc>
                <a:spcPct val="120000"/>
              </a:lnSpc>
            </a:pPr>
            <a:r>
              <a:rPr lang="it-IT" dirty="0"/>
              <a:t>Ecografia ginocchia e caviglie: </a:t>
            </a:r>
            <a:r>
              <a:rPr lang="it-IT" i="1" dirty="0"/>
              <a:t>edema dei tessuti molli </a:t>
            </a:r>
            <a:r>
              <a:rPr lang="it-IT" i="1" dirty="0" err="1"/>
              <a:t>periarticolari</a:t>
            </a:r>
            <a:endParaRPr lang="it-IT" i="1" dirty="0"/>
          </a:p>
          <a:p>
            <a:pPr>
              <a:lnSpc>
                <a:spcPct val="120000"/>
              </a:lnSpc>
            </a:pPr>
            <a:r>
              <a:rPr lang="it-IT" b="1" dirty="0"/>
              <a:t>RM caviglia destra e ginocchio destro </a:t>
            </a:r>
            <a:r>
              <a:rPr lang="it-IT" dirty="0"/>
              <a:t> </a:t>
            </a:r>
            <a:r>
              <a:rPr lang="it-IT" i="1" dirty="0"/>
              <a:t>evidenza di edema </a:t>
            </a:r>
            <a:r>
              <a:rPr lang="it-IT" i="1" dirty="0" err="1"/>
              <a:t>intraspongioso</a:t>
            </a:r>
            <a:r>
              <a:rPr lang="it-IT" i="1" dirty="0"/>
              <a:t> a carico del III medio-distale della tibia e del calcagno e dell'epifisi distale del femore</a:t>
            </a:r>
          </a:p>
        </p:txBody>
      </p:sp>
      <p:sp>
        <p:nvSpPr>
          <p:cNvPr id="2" name="CasellaDiTesto 1"/>
          <p:cNvSpPr txBox="1"/>
          <p:nvPr/>
        </p:nvSpPr>
        <p:spPr>
          <a:xfrm>
            <a:off x="1588624" y="4201610"/>
            <a:ext cx="8692587" cy="400110"/>
          </a:xfrm>
          <a:prstGeom prst="rect">
            <a:avLst/>
          </a:prstGeom>
          <a:noFill/>
        </p:spPr>
        <p:txBody>
          <a:bodyPr wrap="square" rtlCol="0">
            <a:spAutoFit/>
          </a:bodyPr>
          <a:lstStyle/>
          <a:p>
            <a:r>
              <a:rPr lang="it-IT" sz="2000" b="1" dirty="0"/>
              <a:t>Dicembre 2013                   </a:t>
            </a:r>
            <a:r>
              <a:rPr lang="it-IT" sz="2000" dirty="0"/>
              <a:t>Reumatologo</a:t>
            </a:r>
          </a:p>
        </p:txBody>
      </p:sp>
      <p:sp>
        <p:nvSpPr>
          <p:cNvPr id="4" name="CasellaDiTesto 3"/>
          <p:cNvSpPr txBox="1"/>
          <p:nvPr/>
        </p:nvSpPr>
        <p:spPr>
          <a:xfrm>
            <a:off x="1067764" y="5058137"/>
            <a:ext cx="10703688" cy="1034129"/>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it-IT" sz="2400" dirty="0">
                <a:solidFill>
                  <a:prstClr val="black"/>
                </a:solidFill>
              </a:rPr>
              <a:t>EO: tumefazione bilaterale delle caviglie con modesta limitazione funzionale</a:t>
            </a:r>
          </a:p>
          <a:p>
            <a:endParaRPr lang="it-IT" dirty="0"/>
          </a:p>
        </p:txBody>
      </p:sp>
    </p:spTree>
    <p:extLst>
      <p:ext uri="{BB962C8B-B14F-4D97-AF65-F5344CB8AC3E}">
        <p14:creationId xmlns:p14="http://schemas.microsoft.com/office/powerpoint/2010/main" val="67567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5944" y="1502230"/>
            <a:ext cx="11100948" cy="1484038"/>
          </a:xfrm>
        </p:spPr>
        <p:txBody>
          <a:bodyPr>
            <a:normAutofit/>
          </a:bodyPr>
          <a:lstStyle/>
          <a:p>
            <a:r>
              <a:rPr lang="it-IT" b="1" dirty="0"/>
              <a:t>Scintigrafia ossea: </a:t>
            </a:r>
            <a:r>
              <a:rPr lang="it-IT" i="1" dirty="0"/>
              <a:t>incremento di captazione del </a:t>
            </a:r>
            <a:r>
              <a:rPr lang="it-IT" i="1" dirty="0" err="1"/>
              <a:t>radiocomposto</a:t>
            </a:r>
            <a:r>
              <a:rPr lang="it-IT" i="1" dirty="0"/>
              <a:t> a livello delle</a:t>
            </a:r>
          </a:p>
          <a:p>
            <a:pPr marL="0" indent="0">
              <a:buNone/>
            </a:pPr>
            <a:r>
              <a:rPr lang="it-IT" i="1" dirty="0"/>
              <a:t>ginocchia e caviglie bilateralmente; </a:t>
            </a:r>
            <a:r>
              <a:rPr lang="it-IT" i="1" dirty="0" err="1"/>
              <a:t>iperaccumulo</a:t>
            </a:r>
            <a:r>
              <a:rPr lang="it-IT" i="1" dirty="0"/>
              <a:t> anche a livello delle</a:t>
            </a:r>
          </a:p>
          <a:p>
            <a:pPr marL="0" indent="0">
              <a:buNone/>
            </a:pPr>
            <a:r>
              <a:rPr lang="it-IT" i="1" dirty="0"/>
              <a:t> articolazioni scapolo-omerali, sterno- </a:t>
            </a:r>
            <a:r>
              <a:rPr lang="it-IT" i="1" dirty="0" err="1"/>
              <a:t>claveari</a:t>
            </a:r>
            <a:r>
              <a:rPr lang="it-IT" i="1" dirty="0"/>
              <a:t>, radio-carpiche e sacro-iliache.</a:t>
            </a:r>
          </a:p>
          <a:p>
            <a:pPr marL="0" indent="0">
              <a:buNone/>
            </a:pPr>
            <a:endParaRPr lang="it-IT" dirty="0"/>
          </a:p>
          <a:p>
            <a:pPr marL="0" indent="0">
              <a:buNone/>
            </a:pPr>
            <a:endParaRPr lang="it-IT" dirty="0"/>
          </a:p>
        </p:txBody>
      </p:sp>
      <p:pic>
        <p:nvPicPr>
          <p:cNvPr id="2" name="Immagine 1"/>
          <p:cNvPicPr>
            <a:picLocks noChangeAspect="1"/>
          </p:cNvPicPr>
          <p:nvPr/>
        </p:nvPicPr>
        <p:blipFill>
          <a:blip r:embed="rId3"/>
          <a:stretch>
            <a:fillRect/>
          </a:stretch>
        </p:blipFill>
        <p:spPr>
          <a:xfrm>
            <a:off x="6934572" y="2952514"/>
            <a:ext cx="5052155" cy="2879185"/>
          </a:xfrm>
          <a:prstGeom prst="rect">
            <a:avLst/>
          </a:prstGeom>
        </p:spPr>
      </p:pic>
      <p:sp>
        <p:nvSpPr>
          <p:cNvPr id="4" name="CasellaDiTesto 3"/>
          <p:cNvSpPr txBox="1"/>
          <p:nvPr/>
        </p:nvSpPr>
        <p:spPr>
          <a:xfrm>
            <a:off x="850739" y="4392106"/>
            <a:ext cx="5451676" cy="923330"/>
          </a:xfrm>
          <a:prstGeom prst="rect">
            <a:avLst/>
          </a:prstGeom>
          <a:noFill/>
        </p:spPr>
        <p:txBody>
          <a:bodyPr wrap="square" rtlCol="0">
            <a:spAutoFit/>
          </a:bodyPr>
          <a:lstStyle/>
          <a:p>
            <a:endParaRPr lang="it-IT" dirty="0"/>
          </a:p>
          <a:p>
            <a:r>
              <a:rPr lang="it-IT" dirty="0"/>
              <a:t>DELTACORTENE  25 mg/die</a:t>
            </a:r>
          </a:p>
          <a:p>
            <a:endParaRPr lang="it-IT" dirty="0"/>
          </a:p>
        </p:txBody>
      </p:sp>
      <p:sp>
        <p:nvSpPr>
          <p:cNvPr id="5" name="CasellaDiTesto 4"/>
          <p:cNvSpPr txBox="1"/>
          <p:nvPr/>
        </p:nvSpPr>
        <p:spPr>
          <a:xfrm>
            <a:off x="414464" y="5729469"/>
            <a:ext cx="6204030" cy="369332"/>
          </a:xfrm>
          <a:prstGeom prst="rect">
            <a:avLst/>
          </a:prstGeom>
          <a:noFill/>
        </p:spPr>
        <p:txBody>
          <a:bodyPr wrap="square" rtlCol="0">
            <a:spAutoFit/>
          </a:bodyPr>
          <a:lstStyle/>
          <a:p>
            <a:r>
              <a:rPr lang="it-IT" b="1" dirty="0"/>
              <a:t>Febbraio 2014 </a:t>
            </a:r>
            <a:r>
              <a:rPr lang="it-IT" dirty="0"/>
              <a:t>Ambulatorio Reumatologia pediatrica</a:t>
            </a:r>
          </a:p>
        </p:txBody>
      </p:sp>
      <p:sp>
        <p:nvSpPr>
          <p:cNvPr id="6" name="TextBox 4"/>
          <p:cNvSpPr txBox="1"/>
          <p:nvPr/>
        </p:nvSpPr>
        <p:spPr>
          <a:xfrm rot="20567601">
            <a:off x="225134" y="2152497"/>
            <a:ext cx="10869769" cy="64633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it-IT" sz="3600" dirty="0">
                <a:solidFill>
                  <a:srgbClr val="00B050"/>
                </a:solidFill>
                <a:latin typeface="Garamond" panose="02020404030301010803" pitchFamily="18" charset="0"/>
              </a:rPr>
              <a:t>DIAGNOSI: AIG POLIARTICOLARE FR NEGATIVO</a:t>
            </a:r>
          </a:p>
        </p:txBody>
      </p:sp>
      <p:sp>
        <p:nvSpPr>
          <p:cNvPr id="7" name="TextBox 4"/>
          <p:cNvSpPr txBox="1"/>
          <p:nvPr/>
        </p:nvSpPr>
        <p:spPr>
          <a:xfrm rot="20567601">
            <a:off x="941278" y="4360599"/>
            <a:ext cx="10869769" cy="64633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it-IT" sz="3600" dirty="0">
                <a:solidFill>
                  <a:srgbClr val="00B050"/>
                </a:solidFill>
                <a:latin typeface="Garamond" panose="02020404030301010803" pitchFamily="18" charset="0"/>
              </a:rPr>
              <a:t>DIAGNOSI: SOSPETTA CRMO</a:t>
            </a:r>
          </a:p>
        </p:txBody>
      </p:sp>
    </p:spTree>
    <p:extLst>
      <p:ext uri="{BB962C8B-B14F-4D97-AF65-F5344CB8AC3E}">
        <p14:creationId xmlns:p14="http://schemas.microsoft.com/office/powerpoint/2010/main" val="122503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TM04033937[[fn=Scia di vapore]]</Template>
  <TotalTime>1720</TotalTime>
  <Words>2603</Words>
  <Application>Microsoft Office PowerPoint</Application>
  <PresentationFormat>Widescreen</PresentationFormat>
  <Paragraphs>293</Paragraphs>
  <Slides>35</Slides>
  <Notes>27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35</vt:i4>
      </vt:variant>
    </vt:vector>
  </HeadingPairs>
  <TitlesOfParts>
    <vt:vector size="42" baseType="lpstr">
      <vt:lpstr>Arial</vt:lpstr>
      <vt:lpstr>Calibri</vt:lpstr>
      <vt:lpstr>Century Gothic</vt:lpstr>
      <vt:lpstr>Garamond</vt:lpstr>
      <vt:lpstr>Times New Roman</vt:lpstr>
      <vt:lpstr>Wingdings</vt:lpstr>
      <vt:lpstr>Scia di vapore</vt:lpstr>
      <vt:lpstr>Diagnosi e gestione dell’osteomielite cronica multifocale ricorrente (CRMO)</vt:lpstr>
      <vt:lpstr>Presentazione standard di PowerPoint</vt:lpstr>
      <vt:lpstr>Presentazione standard di PowerPoint</vt:lpstr>
      <vt:lpstr>chronic recurrent multifocal osteomyelitis (CRMO)</vt:lpstr>
      <vt:lpstr>chronic recurrent multifocal osteomyelitis (CRMO)</vt:lpstr>
      <vt:lpstr>Aniello, d.n. 22/8/1998 </vt:lpstr>
      <vt:lpstr>Presentazione standard di PowerPoint</vt:lpstr>
      <vt:lpstr>Presentazione standard di PowerPoint</vt:lpstr>
      <vt:lpstr>Presentazione standard di PowerPoint</vt:lpstr>
      <vt:lpstr>Manifestazioni cliniche</vt:lpstr>
      <vt:lpstr>Presentazione standard di PowerPoint</vt:lpstr>
      <vt:lpstr>Presentazione standard di PowerPoint</vt:lpstr>
      <vt:lpstr>radiografia</vt:lpstr>
      <vt:lpstr>Dh reumatologia marzo 2014</vt:lpstr>
      <vt:lpstr>Presentazione standard di PowerPoint</vt:lpstr>
      <vt:lpstr>Presentazione standard di PowerPoint</vt:lpstr>
      <vt:lpstr>Presentazione standard di PowerPoint</vt:lpstr>
      <vt:lpstr>Whole body MRI</vt:lpstr>
      <vt:lpstr>Presentazione standard di PowerPoint</vt:lpstr>
      <vt:lpstr>Biopsia ossea: quando?</vt:lpstr>
      <vt:lpstr>Presentazione standard di PowerPoint</vt:lpstr>
      <vt:lpstr>Assenza di criteri diagnostici validati</vt:lpstr>
      <vt:lpstr>Presentazione standard di PowerPoint</vt:lpstr>
      <vt:lpstr>Aniello, d.n. 22/8/1998 </vt:lpstr>
      <vt:lpstr>Aniello, d.n. 22/8/1998 </vt:lpstr>
      <vt:lpstr>Presentazione standard di PowerPoint</vt:lpstr>
      <vt:lpstr>Presentazione standard di PowerPoint</vt:lpstr>
      <vt:lpstr>Presentazione standard di PowerPoint</vt:lpstr>
      <vt:lpstr>aniello</vt:lpstr>
      <vt:lpstr>Presentazione standard di PowerPoint</vt:lpstr>
      <vt:lpstr>aniello</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 e gestione dell’osteomielite cronica multifocale ricorrente (CRMO)</dc:title>
  <dc:creator>Franci</dc:creator>
  <cp:lastModifiedBy>utente</cp:lastModifiedBy>
  <cp:revision>161</cp:revision>
  <dcterms:created xsi:type="dcterms:W3CDTF">2016-12-15T16:53:21Z</dcterms:created>
  <dcterms:modified xsi:type="dcterms:W3CDTF">2016-12-21T08:02:48Z</dcterms:modified>
</cp:coreProperties>
</file>